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6" r:id="rId1"/>
    <p:sldMasterId id="2147483944" r:id="rId2"/>
  </p:sldMasterIdLst>
  <p:notesMasterIdLst>
    <p:notesMasterId r:id="rId40"/>
  </p:notesMasterIdLst>
  <p:sldIdLst>
    <p:sldId id="384" r:id="rId3"/>
    <p:sldId id="382" r:id="rId4"/>
    <p:sldId id="385" r:id="rId5"/>
    <p:sldId id="386" r:id="rId6"/>
    <p:sldId id="387" r:id="rId7"/>
    <p:sldId id="388" r:id="rId8"/>
    <p:sldId id="389" r:id="rId9"/>
    <p:sldId id="390" r:id="rId10"/>
    <p:sldId id="391" r:id="rId11"/>
    <p:sldId id="392" r:id="rId12"/>
    <p:sldId id="393" r:id="rId13"/>
    <p:sldId id="342" r:id="rId14"/>
    <p:sldId id="378" r:id="rId15"/>
    <p:sldId id="344" r:id="rId16"/>
    <p:sldId id="356" r:id="rId17"/>
    <p:sldId id="363" r:id="rId18"/>
    <p:sldId id="379" r:id="rId19"/>
    <p:sldId id="346" r:id="rId20"/>
    <p:sldId id="394" r:id="rId21"/>
    <p:sldId id="395" r:id="rId22"/>
    <p:sldId id="360" r:id="rId23"/>
    <p:sldId id="348" r:id="rId24"/>
    <p:sldId id="396" r:id="rId25"/>
    <p:sldId id="397" r:id="rId26"/>
    <p:sldId id="398" r:id="rId27"/>
    <p:sldId id="399" r:id="rId28"/>
    <p:sldId id="400" r:id="rId29"/>
    <p:sldId id="401" r:id="rId30"/>
    <p:sldId id="402" r:id="rId31"/>
    <p:sldId id="372" r:id="rId32"/>
    <p:sldId id="404" r:id="rId33"/>
    <p:sldId id="405" r:id="rId34"/>
    <p:sldId id="373" r:id="rId35"/>
    <p:sldId id="377" r:id="rId36"/>
    <p:sldId id="406" r:id="rId37"/>
    <p:sldId id="407" r:id="rId38"/>
    <p:sldId id="383"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400"/>
    <a:srgbClr val="333399"/>
    <a:srgbClr val="FFCCFF"/>
    <a:srgbClr val="9999FF"/>
    <a:srgbClr val="CC99FF"/>
    <a:srgbClr val="FFC9E4"/>
    <a:srgbClr val="003300"/>
    <a:srgbClr val="333300"/>
    <a:srgbClr val="66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p:restoredTop sz="86410"/>
  </p:normalViewPr>
  <p:slideViewPr>
    <p:cSldViewPr>
      <p:cViewPr varScale="1">
        <p:scale>
          <a:sx n="76" d="100"/>
          <a:sy n="76" d="100"/>
        </p:scale>
        <p:origin x="1085"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FC9B90-4075-4004-9DEE-B9567DCE6E8A}" type="datetimeFigureOut">
              <a:rPr lang="en-US" smtClean="0"/>
              <a:t>6/10/2024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92D0F4-F774-41C7-AE21-0B66628BA5A3}" type="slidenum">
              <a:rPr lang="en-US" smtClean="0"/>
              <a:t>‹#›</a:t>
            </a:fld>
            <a:endParaRPr lang="en-US"/>
          </a:p>
        </p:txBody>
      </p:sp>
    </p:spTree>
    <p:extLst>
      <p:ext uri="{BB962C8B-B14F-4D97-AF65-F5344CB8AC3E}">
        <p14:creationId xmlns:p14="http://schemas.microsoft.com/office/powerpoint/2010/main" val="1739488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464652" rtl="0" eaLnBrk="1" fontAlgn="auto" latinLnBrk="0" hangingPunct="1">
              <a:lnSpc>
                <a:spcPct val="100000"/>
              </a:lnSpc>
              <a:spcBef>
                <a:spcPts val="0"/>
              </a:spcBef>
              <a:spcAft>
                <a:spcPts val="0"/>
              </a:spcAft>
              <a:buClrTx/>
              <a:buSzTx/>
              <a:buFontTx/>
              <a:buNone/>
              <a:tabLst/>
              <a:defRPr/>
            </a:pPr>
            <a:fld id="{714780E5-8D22-473F-AB2A-3F0D4A7898C1}" type="slidenum">
              <a:rPr kumimoji="0" lang="fa-IR" sz="1200" b="0" i="0" u="none" strike="noStrike" kern="1200" cap="none" spc="0" normalizeH="0" baseline="0" noProof="0">
                <a:ln>
                  <a:noFill/>
                </a:ln>
                <a:solidFill>
                  <a:prstClr val="black"/>
                </a:solidFill>
                <a:effectLst/>
                <a:uLnTx/>
                <a:uFillTx/>
                <a:latin typeface="Calibri"/>
                <a:ea typeface="+mn-ea"/>
                <a:cs typeface="Arial" pitchFamily="34" charset="0"/>
              </a:rPr>
              <a:pPr marL="0" marR="0" lvl="0" indent="0" algn="l" defTabSz="464652" rtl="0" eaLnBrk="1" fontAlgn="auto" latinLnBrk="0" hangingPunct="1">
                <a:lnSpc>
                  <a:spcPct val="100000"/>
                </a:lnSpc>
                <a:spcBef>
                  <a:spcPts val="0"/>
                </a:spcBef>
                <a:spcAft>
                  <a:spcPts val="0"/>
                </a:spcAft>
                <a:buClrTx/>
                <a:buSzTx/>
                <a:buFontTx/>
                <a:buNone/>
                <a:tabLst/>
                <a:defRPr/>
              </a:pPr>
              <a:t>37</a:t>
            </a:fld>
            <a:endParaRPr kumimoji="0" lang="fa-IR" sz="1200" b="0" i="0" u="none" strike="noStrike" kern="1200" cap="none" spc="0" normalizeH="0" baseline="0" noProof="0">
              <a:ln>
                <a:noFill/>
              </a:ln>
              <a:solidFill>
                <a:prstClr val="black"/>
              </a:solidFill>
              <a:effectLst/>
              <a:uLnTx/>
              <a:uFillTx/>
              <a:latin typeface="Calibri"/>
              <a:ea typeface="+mn-ea"/>
              <a:cs typeface="Arial" pitchFamily="34" charset="0"/>
            </a:endParaRPr>
          </a:p>
        </p:txBody>
      </p:sp>
    </p:spTree>
    <p:extLst>
      <p:ext uri="{BB962C8B-B14F-4D97-AF65-F5344CB8AC3E}">
        <p14:creationId xmlns:p14="http://schemas.microsoft.com/office/powerpoint/2010/main" val="2407762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49778131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55C6B4A9-1611-4792-9094-5F34BCA07E0B}"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9333C77-0158-454C-844F-B7AB9BD7DAD4}"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39838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384737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Droplets-S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13259" y="1300786"/>
            <a:ext cx="6517482"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313259" y="3886201"/>
            <a:ext cx="6517482"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79E29C6-4941-445C-BBE2-403FADBF0D61}" type="datetimeFigureOut">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2987839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777287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9E29C6-4941-445C-BBE2-403FADBF0D61}" type="datetimeFigureOut">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27271865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828564"/>
            <a:ext cx="7763814"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685331" y="3657458"/>
            <a:ext cx="7763814"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79E29C6-4941-445C-BBE2-403FADBF0D61}" type="datetimeFigureOut">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4124482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330" y="2367093"/>
            <a:ext cx="382952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4629150" y="2367093"/>
            <a:ext cx="382905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9859993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1" name="Picture 10"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Title 1"/>
          <p:cNvSpPr>
            <a:spLocks noGrp="1"/>
          </p:cNvSpPr>
          <p:nvPr>
            <p:ph type="title"/>
          </p:nvPr>
        </p:nvSpPr>
        <p:spPr>
          <a:xfrm>
            <a:off x="685332" y="618518"/>
            <a:ext cx="7773338"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59746" y="2371018"/>
            <a:ext cx="3655106"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685331" y="3051013"/>
            <a:ext cx="3829520"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97317" y="2371018"/>
            <a:ext cx="3661353" cy="679994"/>
          </a:xfrm>
        </p:spPr>
        <p:txBody>
          <a:bodyPr anchor="b">
            <a:noAutofit/>
          </a:bodyPr>
          <a:lstStyle>
            <a:lvl1pPr marL="0" indent="0">
              <a:lnSpc>
                <a:spcPct val="7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4629150" y="3051013"/>
            <a:ext cx="382905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79E29C6-4941-445C-BBE2-403FADBF0D61}" type="datetimeFigureOut">
              <a:rPr lang="en-US" smtClean="0"/>
              <a:t>6/10/2024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4202217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79E29C6-4941-445C-BBE2-403FADBF0D61}" type="datetimeFigureOut">
              <a:rPr lang="en-US" smtClean="0"/>
              <a:t>6/10/2024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20930215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579E29C6-4941-445C-BBE2-403FADBF0D61}" type="datetimeFigureOut">
              <a:rPr lang="en-US" smtClean="0"/>
              <a:t>6/10/2024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1468573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2951766"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3808547" y="609601"/>
            <a:ext cx="4650122"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331" y="2632852"/>
            <a:ext cx="2951767"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546903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srgbClr val="444D26">
                    <a:lumMod val="75000"/>
                    <a:lumOff val="25000"/>
                  </a:srgb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srgbClr val="444D26">
                    <a:lumMod val="75000"/>
                    <a:lumOff val="25000"/>
                  </a:srgb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509812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2" y="609600"/>
            <a:ext cx="4129618"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04270" y="609601"/>
            <a:ext cx="3005851"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46" y="2632853"/>
            <a:ext cx="4129604"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1896399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46" y="4289374"/>
            <a:ext cx="7773324"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88558" y="698261"/>
            <a:ext cx="7366899"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331" y="5108728"/>
            <a:ext cx="7773339"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8276512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609600"/>
            <a:ext cx="7773339"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204821"/>
            <a:ext cx="7773339"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0034995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3" name="Picture 12"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084659" y="872588"/>
            <a:ext cx="6977064" cy="2729915"/>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610032"/>
            <a:ext cx="6564224"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685331" y="4372797"/>
            <a:ext cx="7773339"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
        <p:nvSpPr>
          <p:cNvPr id="11" name="TextBox 10"/>
          <p:cNvSpPr txBox="1"/>
          <p:nvPr/>
        </p:nvSpPr>
        <p:spPr>
          <a:xfrm>
            <a:off x="737626" y="887859"/>
            <a:ext cx="546888"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7850130" y="3120015"/>
            <a:ext cx="553641"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44621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85331" y="2138722"/>
            <a:ext cx="7773339"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331" y="4662335"/>
            <a:ext cx="777333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79E29C6-4941-445C-BBE2-403FADBF0D61}" type="datetimeFigureOut">
              <a:rPr lang="en-US" smtClean="0"/>
              <a:t>6/10/2024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10875560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4" name="Picture 13"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 name="Title 1"/>
          <p:cNvSpPr>
            <a:spLocks noGrp="1"/>
          </p:cNvSpPr>
          <p:nvPr>
            <p:ph type="title"/>
          </p:nvPr>
        </p:nvSpPr>
        <p:spPr>
          <a:xfrm>
            <a:off x="685331" y="609600"/>
            <a:ext cx="7773339"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331" y="2367093"/>
            <a:ext cx="2474232"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5331" y="2943356"/>
            <a:ext cx="2474232"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339292" y="2367093"/>
            <a:ext cx="2468641"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331012" y="2943356"/>
            <a:ext cx="2477513"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5979974" y="2367093"/>
            <a:ext cx="2478696" cy="576262"/>
          </a:xfrm>
        </p:spPr>
        <p:txBody>
          <a:bodyPr anchor="b">
            <a:noAutofit/>
          </a:bodyPr>
          <a:lstStyle>
            <a:lvl1pPr marL="0" indent="0" algn="ctr">
              <a:lnSpc>
                <a:spcPct val="7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5979974" y="2943356"/>
            <a:ext cx="247869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579E29C6-4941-445C-BBE2-403FADBF0D61}" type="datetimeFigureOut">
              <a:rPr lang="en-US" smtClean="0"/>
              <a:t>6/10/2024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06508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7" name="Picture 16"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 name="Title 1"/>
          <p:cNvSpPr>
            <a:spLocks noGrp="1"/>
          </p:cNvSpPr>
          <p:nvPr>
            <p:ph type="title"/>
          </p:nvPr>
        </p:nvSpPr>
        <p:spPr>
          <a:xfrm>
            <a:off x="685331" y="610772"/>
            <a:ext cx="7773339"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5331" y="4204820"/>
            <a:ext cx="2472307"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5331" y="2367093"/>
            <a:ext cx="2472307"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5331" y="4781082"/>
            <a:ext cx="2472307"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332069" y="4204820"/>
            <a:ext cx="247637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331011" y="2367093"/>
            <a:ext cx="2477514"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331011" y="4781081"/>
            <a:ext cx="2477514"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5979974" y="4204820"/>
            <a:ext cx="2475511" cy="576262"/>
          </a:xfrm>
        </p:spPr>
        <p:txBody>
          <a:bodyPr anchor="b">
            <a:noAutofit/>
          </a:bodyPr>
          <a:lstStyle>
            <a:lvl1pPr marL="0" indent="0" algn="ctr">
              <a:lnSpc>
                <a:spcPct val="7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5979974" y="2367093"/>
            <a:ext cx="2478696"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79880" y="4781079"/>
            <a:ext cx="2478790"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579E29C6-4941-445C-BBE2-403FADBF0D61}" type="datetimeFigureOut">
              <a:rPr lang="en-US" smtClean="0"/>
              <a:t>6/10/2024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2557762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9" name="Picture 8"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331" y="2367094"/>
            <a:ext cx="7773339"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9E29C6-4941-445C-BBE2-403FADBF0D61}" type="datetimeFigureOut">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35860611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10" name="Picture 9" descr="Droplets-S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6543675" y="609602"/>
            <a:ext cx="1914995"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331" y="609602"/>
            <a:ext cx="5744043"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79E29C6-4941-445C-BBE2-403FADBF0D61}" type="datetimeFigureOut">
              <a:rPr lang="en-US" smtClean="0"/>
              <a:t>6/10/2024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A149EC-E3FA-48CE-A00E-511E040E132E}" type="slidenum">
              <a:rPr lang="en-US" smtClean="0"/>
              <a:t>‹#›</a:t>
            </a:fld>
            <a:endParaRPr lang="en-US"/>
          </a:p>
        </p:txBody>
      </p:sp>
    </p:spTree>
    <p:extLst>
      <p:ext uri="{BB962C8B-B14F-4D97-AF65-F5344CB8AC3E}">
        <p14:creationId xmlns:p14="http://schemas.microsoft.com/office/powerpoint/2010/main" val="1563608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89765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srgbClr val="444D26">
                    <a:lumMod val="75000"/>
                    <a:lumOff val="25000"/>
                  </a:srgb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srgbClr val="444D26">
                    <a:lumMod val="75000"/>
                    <a:lumOff val="25000"/>
                  </a:srgb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srgbClr val="444D26">
                  <a:lumMod val="75000"/>
                  <a:lumOff val="25000"/>
                </a:srgb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982656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50142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57167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156646880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42A54C80-263E-416B-A8E0-580EDEADCBDC}"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519954A3-9DFD-4C44-94BA-B95130A3BA1C}"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27776194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B61BEF0D-F0BB-DE4B-95CE-6DB70DBA9567}" type="datetimeFigureOut">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6/10/2024</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217C01CDF565}" type="slidenum">
              <a:rPr kumimoji="0" lang="en-US" sz="900" b="0" i="0" u="none" strike="noStrike" kern="1200" cap="none" spc="0" normalizeH="0" baseline="0" noProof="0" smtClean="0">
                <a:ln>
                  <a:noFill/>
                </a:ln>
                <a:solidFill>
                  <a:prstClr val="black">
                    <a:tint val="75000"/>
                  </a:prstClr>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900" b="0" i="0" u="none" strike="noStrike" kern="1200" cap="none" spc="0" normalizeH="0" baseline="0" noProof="0" dirty="0">
              <a:ln>
                <a:noFill/>
              </a:ln>
              <a:solidFill>
                <a:prstClr val="black">
                  <a:tint val="75000"/>
                </a:prstClr>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486067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342900" rtl="0" eaLnBrk="1" fontAlgn="auto" latinLnBrk="0" hangingPunct="1">
              <a:lnSpc>
                <a:spcPct val="100000"/>
              </a:lnSpc>
              <a:spcBef>
                <a:spcPts val="0"/>
              </a:spcBef>
              <a:spcAft>
                <a:spcPts val="0"/>
              </a:spcAft>
              <a:buClrTx/>
              <a:buSzTx/>
              <a:buFontTx/>
              <a:buNone/>
              <a:tabLst/>
              <a:defRPr/>
            </a:pPr>
            <a:fld id="{48A87A34-81AB-432B-8DAE-1953F412C126}" type="datetimeFigureOut">
              <a:rPr kumimoji="0" lang="en-US" sz="900" b="0" i="0" u="none" strike="noStrike" kern="1200" cap="none" spc="0" normalizeH="0" baseline="0" noProof="0" smtClean="0">
                <a:ln>
                  <a:noFill/>
                </a:ln>
                <a:solidFill>
                  <a:prstClr val="white">
                    <a:tint val="75000"/>
                  </a:prstClr>
                </a:solidFill>
                <a:effectLst/>
                <a:uLnTx/>
                <a:uFillTx/>
                <a:latin typeface="Trebuchet MS"/>
                <a:ea typeface="+mn-ea"/>
                <a:cs typeface="Arial" pitchFamily="34" charset="0"/>
              </a:rPr>
              <a:pPr marL="0" marR="0" lvl="0" indent="0" algn="l" defTabSz="342900" rtl="0" eaLnBrk="1" fontAlgn="auto" latinLnBrk="0" hangingPunct="1">
                <a:lnSpc>
                  <a:spcPct val="100000"/>
                </a:lnSpc>
                <a:spcBef>
                  <a:spcPts val="0"/>
                </a:spcBef>
                <a:spcAft>
                  <a:spcPts val="0"/>
                </a:spcAft>
                <a:buClrTx/>
                <a:buSzTx/>
                <a:buFontTx/>
                <a:buNone/>
                <a:tabLst/>
                <a:defRPr/>
              </a:pPr>
              <a:t>6/10/2024</a:t>
            </a:fld>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900" b="0" i="0" u="none" strike="noStrike" kern="1200" cap="none" spc="0" normalizeH="0" baseline="0" noProof="0" smtClean="0">
                <a:ln>
                  <a:noFill/>
                </a:ln>
                <a:solidFill>
                  <a:prstClr val="white">
                    <a:tint val="75000"/>
                  </a:prstClr>
                </a:solidFill>
                <a:effectLst/>
                <a:uLnTx/>
                <a:uFillTx/>
                <a:latin typeface="Trebuchet MS"/>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Tree>
    <p:extLst>
      <p:ext uri="{BB962C8B-B14F-4D97-AF65-F5344CB8AC3E}">
        <p14:creationId xmlns:p14="http://schemas.microsoft.com/office/powerpoint/2010/main" val="425394836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685332" y="618518"/>
            <a:ext cx="7773338"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331" y="2367094"/>
            <a:ext cx="7773339"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759053" y="5883276"/>
            <a:ext cx="2057400" cy="365125"/>
          </a:xfrm>
          <a:prstGeom prst="rect">
            <a:avLst/>
          </a:prstGeom>
        </p:spPr>
        <p:txBody>
          <a:bodyPr vert="horz" lIns="91440" tIns="45720" rIns="91440" bIns="45720" rtlCol="0" anchor="ctr"/>
          <a:lstStyle>
            <a:lvl1pPr algn="r">
              <a:defRPr sz="1000">
                <a:solidFill>
                  <a:schemeClr val="tx1"/>
                </a:solidFill>
              </a:defRPr>
            </a:lvl1pPr>
          </a:lstStyle>
          <a:p>
            <a:pPr marL="0" marR="0" lvl="0" indent="0" algn="l" defTabSz="342900" rtl="0" eaLnBrk="1" fontAlgn="auto" latinLnBrk="0" hangingPunct="1">
              <a:lnSpc>
                <a:spcPct val="100000"/>
              </a:lnSpc>
              <a:spcBef>
                <a:spcPts val="0"/>
              </a:spcBef>
              <a:spcAft>
                <a:spcPts val="0"/>
              </a:spcAft>
              <a:buClrTx/>
              <a:buSzTx/>
              <a:buFontTx/>
              <a:buNone/>
              <a:tabLst/>
              <a:defRPr/>
            </a:pPr>
            <a:fld id="{48A87A34-81AB-432B-8DAE-1953F412C126}" type="datetimeFigureOut">
              <a:rPr kumimoji="0" lang="en-US" sz="900" b="0" i="0" u="none" strike="noStrike" kern="1200" cap="none" spc="0" normalizeH="0" baseline="0" noProof="0" smtClean="0">
                <a:ln>
                  <a:noFill/>
                </a:ln>
                <a:solidFill>
                  <a:prstClr val="white">
                    <a:tint val="75000"/>
                  </a:prstClr>
                </a:solidFill>
                <a:effectLst/>
                <a:uLnTx/>
                <a:uFillTx/>
                <a:latin typeface="Trebuchet MS"/>
                <a:ea typeface="+mn-ea"/>
                <a:cs typeface="Arial" pitchFamily="34" charset="0"/>
              </a:rPr>
              <a:pPr marL="0" marR="0" lvl="0" indent="0" algn="l" defTabSz="342900" rtl="0" eaLnBrk="1" fontAlgn="auto" latinLnBrk="0" hangingPunct="1">
                <a:lnSpc>
                  <a:spcPct val="100000"/>
                </a:lnSpc>
                <a:spcBef>
                  <a:spcPts val="0"/>
                </a:spcBef>
                <a:spcAft>
                  <a:spcPts val="0"/>
                </a:spcAft>
                <a:buClrTx/>
                <a:buSzTx/>
                <a:buFontTx/>
                <a:buNone/>
                <a:tabLst/>
                <a:defRPr/>
              </a:pPr>
              <a:t>6/10/2024</a:t>
            </a:fld>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
        <p:nvSpPr>
          <p:cNvPr id="5" name="Footer Placeholder 4"/>
          <p:cNvSpPr>
            <a:spLocks noGrp="1"/>
          </p:cNvSpPr>
          <p:nvPr>
            <p:ph type="ftr" sz="quarter" idx="3"/>
          </p:nvPr>
        </p:nvSpPr>
        <p:spPr>
          <a:xfrm>
            <a:off x="685331" y="5883276"/>
            <a:ext cx="5004665" cy="365125"/>
          </a:xfrm>
          <a:prstGeom prst="rect">
            <a:avLst/>
          </a:prstGeom>
        </p:spPr>
        <p:txBody>
          <a:bodyPr vert="horz" lIns="91440" tIns="45720" rIns="91440" bIns="45720" rtlCol="0" anchor="ctr"/>
          <a:lstStyle>
            <a:lvl1pPr algn="l">
              <a:defRPr sz="1000">
                <a:solidFill>
                  <a:schemeClr val="tx1"/>
                </a:solidFill>
              </a:defRPr>
            </a:lvl1pP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
        <p:nvSpPr>
          <p:cNvPr id="6" name="Slide Number Placeholder 5"/>
          <p:cNvSpPr>
            <a:spLocks noGrp="1"/>
          </p:cNvSpPr>
          <p:nvPr>
            <p:ph type="sldNum" sz="quarter" idx="4"/>
          </p:nvPr>
        </p:nvSpPr>
        <p:spPr>
          <a:xfrm>
            <a:off x="7885509" y="5883276"/>
            <a:ext cx="573161" cy="365125"/>
          </a:xfrm>
          <a:prstGeom prst="rect">
            <a:avLst/>
          </a:prstGeom>
        </p:spPr>
        <p:txBody>
          <a:bodyPr vert="horz" lIns="91440" tIns="45720" rIns="91440" bIns="45720" rtlCol="0" anchor="ctr"/>
          <a:lstStyle>
            <a:lvl1pPr algn="r">
              <a:defRPr sz="1000">
                <a:solidFill>
                  <a:schemeClr val="tx1"/>
                </a:solidFill>
              </a:defRPr>
            </a:lvl1pPr>
          </a:lstStyle>
          <a:p>
            <a:pPr marL="0" marR="0" lvl="0" indent="0" algn="r" defTabSz="3429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900" b="0" i="0" u="none" strike="noStrike" kern="1200" cap="none" spc="0" normalizeH="0" baseline="0" noProof="0" smtClean="0">
                <a:ln>
                  <a:noFill/>
                </a:ln>
                <a:solidFill>
                  <a:prstClr val="white">
                    <a:tint val="75000"/>
                  </a:prstClr>
                </a:solidFill>
                <a:effectLst/>
                <a:uLnTx/>
                <a:uFillTx/>
                <a:latin typeface="Trebuchet MS"/>
                <a:ea typeface="+mn-ea"/>
                <a:cs typeface="Arial" pitchFamily="34" charset="0"/>
              </a:rPr>
              <a:pPr marL="0" marR="0" lvl="0" indent="0" algn="r" defTabSz="3429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prstClr val="white">
                  <a:tint val="75000"/>
                </a:prstClr>
              </a:solidFill>
              <a:effectLst/>
              <a:uLnTx/>
              <a:uFillTx/>
              <a:latin typeface="Trebuchet MS"/>
              <a:ea typeface="+mn-ea"/>
              <a:cs typeface="Arial" pitchFamily="34" charset="0"/>
            </a:endParaRPr>
          </a:p>
        </p:txBody>
      </p:sp>
    </p:spTree>
    <p:extLst>
      <p:ext uri="{BB962C8B-B14F-4D97-AF65-F5344CB8AC3E}">
        <p14:creationId xmlns:p14="http://schemas.microsoft.com/office/powerpoint/2010/main" val="3182283521"/>
      </p:ext>
    </p:extLst>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8" r:id="rId4"/>
    <p:sldLayoutId id="2147483949" r:id="rId5"/>
    <p:sldLayoutId id="2147483950" r:id="rId6"/>
    <p:sldLayoutId id="2147483951" r:id="rId7"/>
    <p:sldLayoutId id="2147483952" r:id="rId8"/>
    <p:sldLayoutId id="2147483953" r:id="rId9"/>
    <p:sldLayoutId id="2147483954" r:id="rId10"/>
    <p:sldLayoutId id="2147483955" r:id="rId11"/>
    <p:sldLayoutId id="2147483956" r:id="rId12"/>
    <p:sldLayoutId id="2147483957" r:id="rId13"/>
    <p:sldLayoutId id="2147483958" r:id="rId14"/>
    <p:sldLayoutId id="2147483959" r:id="rId15"/>
    <p:sldLayoutId id="2147483960" r:id="rId16"/>
    <p:sldLayoutId id="2147483961"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hyperlink" Target="&#1605;&#1581;&#1578;&#1608;&#1575;&#1740;%20&#1570;&#1605;&#1608;&#1586;&#1588;&#1740;/&#1662;&#1740;&#1588;%20&#1575;&#1586;%20&#1576;&#1575;&#1585;&#1583;&#1575;&#1585;&#1740;_1402.09.12.pdf"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hyperlink" Target="&#1605;&#1581;&#1578;&#1608;&#1575;&#1740;%20&#1570;&#1605;&#1608;&#1586;&#1588;&#1740;/&#1576;&#1575;&#1585;&#1583;&#1575;&#1585;&#1740;_1402.09.12.pdf"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hyperlink" Target="&#1605;&#1581;&#1578;&#1608;&#1575;&#1740;%20&#1570;&#1605;&#1608;&#1586;&#1588;&#1740;/&#1606;&#1608;&#1580;&#1608;&#1575;&#1606;-&#1580;&#1608;&#1575;&#1606;-&#1605;&#1740;&#1575;&#1606;&#1587;&#1575;&#1604;%20&#1605;&#1578;&#1575;&#1607;&#1604;_1402.09.12.pdf" TargetMode="External"/><Relationship Id="rId2" Type="http://schemas.openxmlformats.org/officeDocument/2006/relationships/hyperlink" Target="&#1605;&#1581;&#1578;&#1608;&#1575;&#1740;%20&#1570;&#1605;&#1608;&#1586;&#1588;&#1740;/&#1580;&#1608;&#1575;&#1606;&#1575;&#1606;-&#1605;&#1740;&#1575;&#1606;&#1587;&#1575;&#1604;&#1575;&#1606;%20&#1605;&#1580;&#1585;&#1583;_1402.09.12.pdf" TargetMode="Externa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hyperlink" Target="&#1605;&#1581;&#1578;&#1608;&#1575;&#1740;%20&#1570;&#1605;&#1608;&#1586;&#1588;&#1740;/&#1607;&#1606;&#1711;&#1575;&#1605;%20&#1575;&#1586;&#1583;&#1608;&#1575;&#1580;-&#1601;&#1585;&#1586;&#1606;&#1583;&#1570;&#1608;&#1585;&#1740;_1402.09.12.pdf" TargetMode="Externa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معنی بسم الله الرحمن الرحیم + تفسیر ، خواص ، فضیلت و رازها"/>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251520" y="476672"/>
            <a:ext cx="8756650" cy="5904656"/>
          </a:xfrm>
          <a:prstGeom prst="ellipse">
            <a:avLst/>
          </a:prstGeom>
          <a:ln>
            <a:noFill/>
          </a:ln>
          <a:effectLst>
            <a:softEdge rad="112500"/>
          </a:effectLst>
        </p:spPr>
      </p:pic>
    </p:spTree>
    <p:extLst>
      <p:ext uri="{BB962C8B-B14F-4D97-AF65-F5344CB8AC3E}">
        <p14:creationId xmlns:p14="http://schemas.microsoft.com/office/powerpoint/2010/main" val="38663327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8159" y="304800"/>
            <a:ext cx="7763814" cy="619236"/>
          </a:xfrm>
        </p:spPr>
        <p:txBody>
          <a:bodyPr>
            <a:normAutofit fontScale="90000"/>
          </a:bodyPr>
          <a:lstStyle/>
          <a:p>
            <a:r>
              <a:rPr lang="fa-IR" dirty="0" smtClean="0">
                <a:cs typeface="B Titr" panose="00000700000000000000" pitchFamily="2" charset="-78"/>
              </a:rPr>
              <a:t>چشم انداز / اهداف</a:t>
            </a:r>
            <a:endParaRPr lang="en-US" dirty="0">
              <a:cs typeface="B Titr" panose="00000700000000000000" pitchFamily="2" charset="-78"/>
            </a:endParaRPr>
          </a:p>
        </p:txBody>
      </p:sp>
      <p:sp>
        <p:nvSpPr>
          <p:cNvPr id="3" name="Text Placeholder 2"/>
          <p:cNvSpPr>
            <a:spLocks noGrp="1"/>
          </p:cNvSpPr>
          <p:nvPr>
            <p:ph type="body" idx="1"/>
          </p:nvPr>
        </p:nvSpPr>
        <p:spPr>
          <a:xfrm>
            <a:off x="304800" y="924036"/>
            <a:ext cx="8534399" cy="5476764"/>
          </a:xfrm>
        </p:spPr>
        <p:txBody>
          <a:bodyPr>
            <a:normAutofit fontScale="55000" lnSpcReduction="20000"/>
          </a:bodyPr>
          <a:lstStyle/>
          <a:p>
            <a:pPr algn="r" rtl="1"/>
            <a:r>
              <a:rPr lang="fa-IR" sz="3600" b="1" u="sng" dirty="0">
                <a:solidFill>
                  <a:schemeClr val="tx1"/>
                </a:solidFill>
                <a:cs typeface="B Nazanin" panose="00000400000000000000" pitchFamily="2" charset="-78"/>
              </a:rPr>
              <a:t>چشم </a:t>
            </a:r>
            <a:r>
              <a:rPr lang="fa-IR" sz="3600" b="1" u="sng" dirty="0" smtClean="0">
                <a:solidFill>
                  <a:schemeClr val="tx1"/>
                </a:solidFill>
                <a:cs typeface="B Nazanin" panose="00000400000000000000" pitchFamily="2" charset="-78"/>
              </a:rPr>
              <a:t>انداز</a:t>
            </a:r>
            <a:endParaRPr lang="fa-IR" sz="3600" b="1" u="sng" dirty="0">
              <a:solidFill>
                <a:schemeClr val="tx1"/>
              </a:solidFill>
              <a:cs typeface="B Nazanin" panose="00000400000000000000" pitchFamily="2" charset="-78"/>
            </a:endParaRPr>
          </a:p>
          <a:p>
            <a:pPr lvl="1" algn="r" rtl="1"/>
            <a:r>
              <a:rPr lang="fa-IR" sz="2900" b="1" dirty="0">
                <a:solidFill>
                  <a:schemeClr val="tx1"/>
                </a:solidFill>
                <a:cs typeface="B Nazanin" panose="00000400000000000000" pitchFamily="2" charset="-78"/>
              </a:rPr>
              <a:t>تحقق بارداری سالم؛ سلامت مادر و جنین، از طریق اجرای برنامه جامع مهار، پایش، پیشگیری و کاهش موارد سقط خود به خودی جنین با تکیه بر اصلاح سبک زندگی و تغذیه سالم است.</a:t>
            </a:r>
          </a:p>
          <a:p>
            <a:pPr lvl="1" algn="r" rtl="1"/>
            <a:endParaRPr lang="en-US" sz="2900" b="1" dirty="0">
              <a:solidFill>
                <a:schemeClr val="tx1"/>
              </a:solidFill>
              <a:cs typeface="B Nazanin" panose="00000400000000000000" pitchFamily="2" charset="-78"/>
            </a:endParaRPr>
          </a:p>
          <a:p>
            <a:pPr algn="r" rtl="1"/>
            <a:r>
              <a:rPr lang="fa-IR" sz="3600" b="1" u="sng" dirty="0">
                <a:solidFill>
                  <a:schemeClr val="tx1"/>
                </a:solidFill>
                <a:cs typeface="B Nazanin" panose="00000400000000000000" pitchFamily="2" charset="-78"/>
              </a:rPr>
              <a:t>هدف </a:t>
            </a:r>
            <a:r>
              <a:rPr lang="fa-IR" sz="3600" b="1" u="sng" dirty="0" smtClean="0">
                <a:solidFill>
                  <a:schemeClr val="tx1"/>
                </a:solidFill>
                <a:cs typeface="B Nazanin" panose="00000400000000000000" pitchFamily="2" charset="-78"/>
              </a:rPr>
              <a:t>کلی</a:t>
            </a:r>
            <a:endParaRPr lang="fa-IR" sz="2900" b="1" dirty="0">
              <a:solidFill>
                <a:schemeClr val="tx1"/>
              </a:solidFill>
              <a:cs typeface="B Nazanin" panose="00000400000000000000" pitchFamily="2" charset="-78"/>
            </a:endParaRPr>
          </a:p>
          <a:p>
            <a:pPr lvl="1" algn="just" rtl="1"/>
            <a:r>
              <a:rPr lang="fa-IR" sz="2900" b="1" dirty="0">
                <a:solidFill>
                  <a:schemeClr val="tx1"/>
                </a:solidFill>
                <a:cs typeface="B Nazanin" panose="00000400000000000000" pitchFamily="2" charset="-78"/>
              </a:rPr>
              <a:t>مهار کردن، پایش نمودن، پیشگیری کردن و کاهش دادن سقط خود به خودی جنین به‌صورت ادغام در شبکه بهداشت شامل آموزش عمومی اصلاح سبک زندگی و آسیب‌های وارده ناشی از تغذیه و داروها بر سلامت جنین و تشخیص و درمان بیماری‌های موثر بر رخداد سقط خود به خودی جنین مانند کم‌کاری تیروئید و دیابت.</a:t>
            </a:r>
          </a:p>
          <a:p>
            <a:pPr lvl="1" algn="r" rtl="1"/>
            <a:endParaRPr lang="fa-IR" sz="2900" b="1" dirty="0">
              <a:solidFill>
                <a:schemeClr val="tx1"/>
              </a:solidFill>
              <a:cs typeface="B Nazanin" panose="00000400000000000000" pitchFamily="2" charset="-78"/>
            </a:endParaRPr>
          </a:p>
          <a:p>
            <a:pPr lvl="1" algn="r" rtl="1"/>
            <a:r>
              <a:rPr lang="fa-IR" sz="3300" b="1" u="sng" dirty="0">
                <a:solidFill>
                  <a:schemeClr val="tx1"/>
                </a:solidFill>
                <a:cs typeface="B Nazanin" panose="00000400000000000000" pitchFamily="2" charset="-78"/>
              </a:rPr>
              <a:t>اهداف اختصاصی</a:t>
            </a:r>
          </a:p>
          <a:p>
            <a:pPr lvl="2" algn="r" rtl="1">
              <a:lnSpc>
                <a:spcPct val="170000"/>
              </a:lnSpc>
            </a:pPr>
            <a:r>
              <a:rPr lang="fa-IR" sz="2900" b="1" dirty="0">
                <a:solidFill>
                  <a:schemeClr val="tx1"/>
                </a:solidFill>
                <a:cs typeface="B Nazanin" panose="00000400000000000000" pitchFamily="2" charset="-78"/>
              </a:rPr>
              <a:t>هدف اول </a:t>
            </a:r>
            <a:r>
              <a:rPr lang="fa-IR" sz="2900" b="1" dirty="0" smtClean="0">
                <a:solidFill>
                  <a:schemeClr val="tx1"/>
                </a:solidFill>
                <a:cs typeface="B Nazanin" panose="00000400000000000000" pitchFamily="2" charset="-78"/>
              </a:rPr>
              <a:t>- </a:t>
            </a:r>
            <a:r>
              <a:rPr lang="fa-IR" sz="2900" b="1" dirty="0">
                <a:solidFill>
                  <a:schemeClr val="tx1"/>
                </a:solidFill>
                <a:cs typeface="B Nazanin" panose="00000400000000000000" pitchFamily="2" charset="-78"/>
              </a:rPr>
              <a:t>ارتقای خدمات/مراقبت‌های پیش از بارداری به منظور پیشگیری از سقط خود به خودی جنین؛</a:t>
            </a:r>
            <a:endParaRPr lang="en-US" sz="2900" b="1" dirty="0">
              <a:solidFill>
                <a:schemeClr val="tx1"/>
              </a:solidFill>
              <a:cs typeface="B Nazanin" panose="00000400000000000000" pitchFamily="2" charset="-78"/>
            </a:endParaRPr>
          </a:p>
          <a:p>
            <a:pPr lvl="2" algn="r" rtl="1">
              <a:lnSpc>
                <a:spcPct val="170000"/>
              </a:lnSpc>
            </a:pPr>
            <a:r>
              <a:rPr lang="fa-IR" sz="2900" b="1" dirty="0">
                <a:solidFill>
                  <a:schemeClr val="tx1"/>
                </a:solidFill>
                <a:cs typeface="B Nazanin" panose="00000400000000000000" pitchFamily="2" charset="-78"/>
              </a:rPr>
              <a:t>هدف دوم </a:t>
            </a:r>
            <a:r>
              <a:rPr lang="fa-IR" sz="2900" b="1" dirty="0" smtClean="0">
                <a:solidFill>
                  <a:schemeClr val="tx1"/>
                </a:solidFill>
                <a:cs typeface="B Nazanin" panose="00000400000000000000" pitchFamily="2" charset="-78"/>
              </a:rPr>
              <a:t>- </a:t>
            </a:r>
            <a:r>
              <a:rPr lang="fa-IR" sz="2900" b="1" dirty="0">
                <a:solidFill>
                  <a:schemeClr val="tx1"/>
                </a:solidFill>
                <a:cs typeface="B Nazanin" panose="00000400000000000000" pitchFamily="2" charset="-78"/>
              </a:rPr>
              <a:t>ارتقای خدمات/مراقبت‌های نیمه اول بارداری به منظور پیشگیری از سقط خود به خودی جنین؛</a:t>
            </a:r>
          </a:p>
          <a:p>
            <a:pPr lvl="2" algn="r" rtl="1">
              <a:lnSpc>
                <a:spcPct val="170000"/>
              </a:lnSpc>
            </a:pPr>
            <a:r>
              <a:rPr lang="fa-IR" sz="2900" b="1" dirty="0">
                <a:solidFill>
                  <a:schemeClr val="tx1"/>
                </a:solidFill>
                <a:cs typeface="B Nazanin" panose="00000400000000000000" pitchFamily="2" charset="-78"/>
              </a:rPr>
              <a:t>هدف سوم- ارتقای خدمات/مراقبت‌های گروه‌های سنی از نوجوانی تا میانسالی؛</a:t>
            </a:r>
          </a:p>
          <a:p>
            <a:pPr lvl="2" algn="r" rtl="1">
              <a:lnSpc>
                <a:spcPct val="170000"/>
              </a:lnSpc>
            </a:pPr>
            <a:r>
              <a:rPr lang="fa-IR" sz="2900" b="1" dirty="0">
                <a:solidFill>
                  <a:schemeClr val="tx1"/>
                </a:solidFill>
                <a:cs typeface="B Nazanin" panose="00000400000000000000" pitchFamily="2" charset="-78"/>
              </a:rPr>
              <a:t>هدف چهارم- تقویت نظام جمع‌آوری اطلاعات مرتبط با سقط خود به خودی جنین و متغیرهای تاثیرگذار بر آن به‌منظور پایش برنامه</a:t>
            </a:r>
            <a:r>
              <a:rPr lang="fa-IR" sz="2900" b="1" dirty="0" smtClean="0">
                <a:solidFill>
                  <a:schemeClr val="tx1"/>
                </a:solidFill>
                <a:cs typeface="B Nazanin" panose="00000400000000000000" pitchFamily="2" charset="-78"/>
              </a:rPr>
              <a:t>.</a:t>
            </a:r>
            <a:endParaRPr lang="fa-IR" sz="29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652196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63814" cy="695435"/>
          </a:xfrm>
        </p:spPr>
        <p:txBody>
          <a:bodyPr>
            <a:normAutofit/>
          </a:bodyPr>
          <a:lstStyle/>
          <a:p>
            <a:r>
              <a:rPr lang="fa-IR" sz="3600" dirty="0">
                <a:cs typeface="B Titr" panose="00000700000000000000" pitchFamily="2" charset="-78"/>
              </a:rPr>
              <a:t>گروه هدف</a:t>
            </a:r>
            <a:endParaRPr lang="en-US" sz="3600" dirty="0">
              <a:cs typeface="B Titr" panose="00000700000000000000" pitchFamily="2" charset="-78"/>
            </a:endParaRPr>
          </a:p>
        </p:txBody>
      </p:sp>
      <p:sp>
        <p:nvSpPr>
          <p:cNvPr id="3" name="Text Placeholder 2"/>
          <p:cNvSpPr>
            <a:spLocks noGrp="1"/>
          </p:cNvSpPr>
          <p:nvPr>
            <p:ph type="body" idx="1"/>
          </p:nvPr>
        </p:nvSpPr>
        <p:spPr>
          <a:xfrm>
            <a:off x="457200" y="1000235"/>
            <a:ext cx="8458200" cy="5095765"/>
          </a:xfrm>
        </p:spPr>
        <p:txBody>
          <a:bodyPr>
            <a:normAutofit/>
          </a:bodyPr>
          <a:lstStyle/>
          <a:p>
            <a:pPr lvl="1" algn="r" rtl="1">
              <a:buClr>
                <a:prstClr val="white"/>
              </a:buClr>
            </a:pPr>
            <a:r>
              <a:rPr lang="fa-IR" sz="1900" b="1" dirty="0" smtClean="0">
                <a:solidFill>
                  <a:schemeClr val="tx1"/>
                </a:solidFill>
                <a:cs typeface="B Nazanin" panose="00000400000000000000" pitchFamily="2" charset="-78"/>
              </a:rPr>
              <a:t>کلیه </a:t>
            </a:r>
            <a:r>
              <a:rPr lang="fa-IR" sz="1900" b="1" dirty="0">
                <a:solidFill>
                  <a:schemeClr val="tx1"/>
                </a:solidFill>
                <a:cs typeface="B Nazanin" panose="00000400000000000000" pitchFamily="2" charset="-78"/>
              </a:rPr>
              <a:t>زنان و مردان در سنین باروری_ متاهل و غیر متاهل</a:t>
            </a:r>
            <a:r>
              <a:rPr lang="fa-IR" sz="1900" b="1" dirty="0" smtClean="0">
                <a:solidFill>
                  <a:schemeClr val="tx1"/>
                </a:solidFill>
                <a:cs typeface="B Nazanin" panose="00000400000000000000" pitchFamily="2" charset="-78"/>
              </a:rPr>
              <a:t>:</a:t>
            </a:r>
          </a:p>
          <a:p>
            <a:pPr lvl="1" algn="r" rtl="1">
              <a:buClr>
                <a:prstClr val="white"/>
              </a:buClr>
            </a:pPr>
            <a:endParaRPr lang="fa-IR" sz="1900" b="1" dirty="0" smtClean="0">
              <a:solidFill>
                <a:schemeClr val="tx1"/>
              </a:solidFill>
              <a:cs typeface="B Nazanin" panose="00000400000000000000" pitchFamily="2" charset="-78"/>
            </a:endParaRPr>
          </a:p>
          <a:p>
            <a:pPr lvl="1" algn="r" rtl="1">
              <a:buClr>
                <a:prstClr val="white"/>
              </a:buClr>
            </a:pPr>
            <a:r>
              <a:rPr lang="fa-IR" sz="1900" b="1" dirty="0" smtClean="0">
                <a:solidFill>
                  <a:schemeClr val="tx1"/>
                </a:solidFill>
                <a:cs typeface="B Nazanin" panose="00000400000000000000" pitchFamily="2" charset="-78"/>
              </a:rPr>
              <a:t>*دختران </a:t>
            </a:r>
            <a:r>
              <a:rPr lang="fa-IR" sz="1900" b="1" dirty="0">
                <a:solidFill>
                  <a:schemeClr val="tx1"/>
                </a:solidFill>
                <a:cs typeface="B Nazanin" panose="00000400000000000000" pitchFamily="2" charset="-78"/>
              </a:rPr>
              <a:t>و پسران </a:t>
            </a:r>
            <a:r>
              <a:rPr lang="fa-IR" sz="1900" b="1" dirty="0" smtClean="0">
                <a:solidFill>
                  <a:schemeClr val="tx1"/>
                </a:solidFill>
                <a:cs typeface="B Nazanin" panose="00000400000000000000" pitchFamily="2" charset="-78"/>
              </a:rPr>
              <a:t>نوجوان </a:t>
            </a:r>
            <a:r>
              <a:rPr lang="fa-IR" sz="1900" b="1" dirty="0">
                <a:solidFill>
                  <a:schemeClr val="tx1"/>
                </a:solidFill>
                <a:cs typeface="B Nazanin" panose="00000400000000000000" pitchFamily="2" charset="-78"/>
              </a:rPr>
              <a:t>(</a:t>
            </a:r>
            <a:r>
              <a:rPr lang="ar-SA" sz="1900" b="1" dirty="0">
                <a:solidFill>
                  <a:schemeClr val="tx1"/>
                </a:solidFill>
                <a:cs typeface="B Nazanin" panose="00000400000000000000" pitchFamily="2" charset="-78"/>
              </a:rPr>
              <a:t>از 12 سال تا 17 سال و 11 ماه و 29 روز </a:t>
            </a:r>
            <a:r>
              <a:rPr lang="fa-IR" sz="1900" b="1" dirty="0" smtClean="0">
                <a:solidFill>
                  <a:schemeClr val="tx1"/>
                </a:solidFill>
                <a:cs typeface="B Nazanin" panose="00000400000000000000" pitchFamily="2" charset="-78"/>
              </a:rPr>
              <a:t>)؛</a:t>
            </a:r>
          </a:p>
          <a:p>
            <a:pPr lvl="1" algn="r" rtl="1">
              <a:buClr>
                <a:prstClr val="white"/>
              </a:buClr>
            </a:pPr>
            <a:r>
              <a:rPr lang="fa-IR" sz="1900" b="1" dirty="0" smtClean="0">
                <a:solidFill>
                  <a:schemeClr val="tx1"/>
                </a:solidFill>
                <a:cs typeface="B Nazanin" panose="00000400000000000000" pitchFamily="2" charset="-78"/>
              </a:rPr>
              <a:t>*دختران </a:t>
            </a:r>
            <a:r>
              <a:rPr lang="fa-IR" sz="1900" b="1" dirty="0">
                <a:solidFill>
                  <a:schemeClr val="tx1"/>
                </a:solidFill>
                <a:cs typeface="B Nazanin" panose="00000400000000000000" pitchFamily="2" charset="-78"/>
              </a:rPr>
              <a:t>و پسران جوان (18 سال تا 29 سال و 11 ماه و 29 روز)؛</a:t>
            </a:r>
          </a:p>
          <a:p>
            <a:pPr lvl="1" algn="r" rtl="1">
              <a:buClr>
                <a:prstClr val="white"/>
              </a:buClr>
            </a:pPr>
            <a:r>
              <a:rPr lang="fa-IR" sz="1900" b="1" dirty="0" smtClean="0">
                <a:solidFill>
                  <a:schemeClr val="tx1"/>
                </a:solidFill>
                <a:cs typeface="B Nazanin" panose="00000400000000000000" pitchFamily="2" charset="-78"/>
              </a:rPr>
              <a:t>*مادران </a:t>
            </a:r>
            <a:r>
              <a:rPr lang="fa-IR" sz="1900" b="1" dirty="0">
                <a:solidFill>
                  <a:schemeClr val="tx1"/>
                </a:solidFill>
                <a:cs typeface="B Nazanin" panose="00000400000000000000" pitchFamily="2" charset="-78"/>
              </a:rPr>
              <a:t>باردار؛</a:t>
            </a:r>
          </a:p>
          <a:p>
            <a:pPr lvl="1" algn="r" rtl="1">
              <a:buClr>
                <a:prstClr val="white"/>
              </a:buClr>
            </a:pPr>
            <a:r>
              <a:rPr lang="fa-IR" sz="1900" b="1" dirty="0" smtClean="0">
                <a:solidFill>
                  <a:schemeClr val="tx1"/>
                </a:solidFill>
                <a:cs typeface="B Nazanin" panose="00000400000000000000" pitchFamily="2" charset="-78"/>
              </a:rPr>
              <a:t>*زنان </a:t>
            </a:r>
            <a:r>
              <a:rPr lang="fa-IR" sz="1900" b="1" dirty="0">
                <a:solidFill>
                  <a:schemeClr val="tx1"/>
                </a:solidFill>
                <a:cs typeface="B Nazanin" panose="00000400000000000000" pitchFamily="2" charset="-78"/>
              </a:rPr>
              <a:t>و مردان میانسال (30 سال تا 53 سال و 11 ماه و 29 روز) .</a:t>
            </a:r>
          </a:p>
          <a:p>
            <a:pPr lvl="1" algn="r" rtl="1">
              <a:buClr>
                <a:prstClr val="white"/>
              </a:buClr>
            </a:pPr>
            <a:endParaRPr lang="en-US" sz="1900" b="1" dirty="0">
              <a:solidFill>
                <a:schemeClr val="tx1"/>
              </a:solidFill>
              <a:cs typeface="B Nazanin" panose="00000400000000000000" pitchFamily="2" charset="-78"/>
            </a:endParaRPr>
          </a:p>
          <a:p>
            <a:pPr lvl="1" algn="r" rtl="1">
              <a:buClr>
                <a:prstClr val="white"/>
              </a:buClr>
            </a:pPr>
            <a:r>
              <a:rPr lang="fa-IR" sz="1900" b="1" dirty="0" smtClean="0">
                <a:solidFill>
                  <a:schemeClr val="tx1"/>
                </a:solidFill>
                <a:cs typeface="B Nazanin" panose="00000400000000000000" pitchFamily="2" charset="-78"/>
              </a:rPr>
              <a:t>*مراقبت‌های </a:t>
            </a:r>
            <a:r>
              <a:rPr lang="fa-IR" sz="1900" b="1" dirty="0">
                <a:solidFill>
                  <a:schemeClr val="tx1"/>
                </a:solidFill>
                <a:cs typeface="B Nazanin" panose="00000400000000000000" pitchFamily="2" charset="-78"/>
              </a:rPr>
              <a:t>معمول گروه سنی؛</a:t>
            </a:r>
          </a:p>
          <a:p>
            <a:pPr lvl="1" algn="r" rtl="1">
              <a:buClr>
                <a:prstClr val="white"/>
              </a:buClr>
            </a:pPr>
            <a:r>
              <a:rPr lang="fa-IR" sz="1900" b="1" dirty="0" smtClean="0">
                <a:solidFill>
                  <a:schemeClr val="tx1"/>
                </a:solidFill>
                <a:cs typeface="B Nazanin" panose="00000400000000000000" pitchFamily="2" charset="-78"/>
              </a:rPr>
              <a:t>*مراقبت‌های </a:t>
            </a:r>
            <a:r>
              <a:rPr lang="fa-IR" sz="1900" b="1" dirty="0">
                <a:solidFill>
                  <a:schemeClr val="tx1"/>
                </a:solidFill>
                <a:cs typeface="B Nazanin" panose="00000400000000000000" pitchFamily="2" charset="-78"/>
              </a:rPr>
              <a:t>پیش از بارداری؛</a:t>
            </a:r>
          </a:p>
          <a:p>
            <a:pPr lvl="1" algn="r" rtl="1">
              <a:buClr>
                <a:prstClr val="white"/>
              </a:buClr>
            </a:pPr>
            <a:r>
              <a:rPr lang="fa-IR" sz="1900" b="1" dirty="0" smtClean="0">
                <a:solidFill>
                  <a:schemeClr val="tx1"/>
                </a:solidFill>
                <a:cs typeface="B Nazanin" panose="00000400000000000000" pitchFamily="2" charset="-78"/>
              </a:rPr>
              <a:t>*مراقبت‌های </a:t>
            </a:r>
            <a:r>
              <a:rPr lang="fa-IR" sz="1900" b="1" dirty="0">
                <a:solidFill>
                  <a:schemeClr val="tx1"/>
                </a:solidFill>
                <a:cs typeface="B Nazanin" panose="00000400000000000000" pitchFamily="2" charset="-78"/>
              </a:rPr>
              <a:t>نیمه اول بارداری؛</a:t>
            </a:r>
          </a:p>
          <a:p>
            <a:pPr lvl="1" algn="r" rtl="1">
              <a:buClr>
                <a:prstClr val="white"/>
              </a:buClr>
            </a:pPr>
            <a:r>
              <a:rPr lang="fa-IR" sz="1900" b="1" dirty="0" smtClean="0">
                <a:solidFill>
                  <a:schemeClr val="tx1"/>
                </a:solidFill>
                <a:cs typeface="B Nazanin" panose="00000400000000000000" pitchFamily="2" charset="-78"/>
              </a:rPr>
              <a:t>*مراقبت‌های </a:t>
            </a:r>
            <a:r>
              <a:rPr lang="fa-IR" sz="1900" b="1" dirty="0">
                <a:solidFill>
                  <a:schemeClr val="tx1"/>
                </a:solidFill>
                <a:cs typeface="B Nazanin" panose="00000400000000000000" pitchFamily="2" charset="-78"/>
              </a:rPr>
              <a:t>ادغام یافته ازدواج، باروری سالم و فرزندآوری.</a:t>
            </a:r>
          </a:p>
          <a:p>
            <a:pPr lvl="1" algn="r" rtl="1">
              <a:buClr>
                <a:prstClr val="white"/>
              </a:buClr>
            </a:pPr>
            <a:endParaRPr lang="fa-IR" sz="1900" b="1" dirty="0" smtClean="0">
              <a:solidFill>
                <a:schemeClr val="tx1"/>
              </a:solidFill>
              <a:cs typeface="B Nazanin" panose="00000400000000000000" pitchFamily="2" charset="-78"/>
            </a:endParaRPr>
          </a:p>
          <a:p>
            <a:pPr lvl="6" algn="r" rtl="1">
              <a:buClr>
                <a:prstClr val="white"/>
              </a:buClr>
            </a:pPr>
            <a:endParaRPr lang="en-US" sz="1400" dirty="0">
              <a:solidFill>
                <a:schemeClr val="tx1"/>
              </a:solidFill>
            </a:endParaRPr>
          </a:p>
        </p:txBody>
      </p:sp>
    </p:spTree>
    <p:extLst>
      <p:ext uri="{BB962C8B-B14F-4D97-AF65-F5344CB8AC3E}">
        <p14:creationId xmlns:p14="http://schemas.microsoft.com/office/powerpoint/2010/main" val="3349525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0"/>
            <a:ext cx="9144000" cy="228600"/>
          </a:xfrm>
          <a:prstGeom prst="rect">
            <a:avLst/>
          </a:prstGeom>
          <a:solidFill>
            <a:schemeClr val="accent2"/>
          </a:solidFill>
        </p:spPr>
        <p:txBody>
          <a:bodyPr vert="horz" lIns="91440" tIns="45720" rIns="91440" bIns="45720" rtlCol="0" anchor="ctr">
            <a:normAutofit fontScale="85000" lnSpcReduction="20000"/>
          </a:bodyPr>
          <a:lstStyle/>
          <a:p>
            <a:pPr algn="ctr" defTabSz="685800" rtl="1">
              <a:lnSpc>
                <a:spcPct val="90000"/>
              </a:lnSpc>
              <a:spcBef>
                <a:spcPct val="0"/>
              </a:spcBef>
            </a:pPr>
            <a:r>
              <a:rPr lang="fa-IR" sz="1400" dirty="0">
                <a:solidFill>
                  <a:srgbClr val="1E123E"/>
                </a:solidFill>
                <a:cs typeface="B Titr" panose="00000700000000000000" pitchFamily="2" charset="-78"/>
              </a:rPr>
              <a:t>فرآیند ارایه مراقبت پیشگیری از سقط خود به خودی جنین، به صورت ادغام در سطح اول شبکه بهداشت- </a:t>
            </a:r>
            <a:r>
              <a:rPr lang="fa-IR" sz="1400" dirty="0" smtClean="0">
                <a:solidFill>
                  <a:srgbClr val="1E123E"/>
                </a:solidFill>
                <a:cs typeface="B Titr" panose="00000700000000000000" pitchFamily="2" charset="-78"/>
              </a:rPr>
              <a:t>ماما/ </a:t>
            </a:r>
            <a:r>
              <a:rPr lang="fa-IR" sz="1400" dirty="0">
                <a:solidFill>
                  <a:srgbClr val="1E123E"/>
                </a:solidFill>
                <a:cs typeface="B Titr" panose="00000700000000000000" pitchFamily="2" charset="-78"/>
              </a:rPr>
              <a:t>پزشک عمومی</a:t>
            </a:r>
            <a:endParaRPr lang="en-US" sz="1400" dirty="0">
              <a:solidFill>
                <a:srgbClr val="1E123E"/>
              </a:solidFill>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1" y="304800"/>
            <a:ext cx="9144000" cy="6553200"/>
          </a:xfrm>
          <a:prstGeom prst="rect">
            <a:avLst/>
          </a:prstGeom>
        </p:spPr>
      </p:pic>
    </p:spTree>
    <p:extLst>
      <p:ext uri="{BB962C8B-B14F-4D97-AF65-F5344CB8AC3E}">
        <p14:creationId xmlns:p14="http://schemas.microsoft.com/office/powerpoint/2010/main" val="27271175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3259" y="1300787"/>
            <a:ext cx="6517482" cy="1213814"/>
          </a:xfrm>
        </p:spPr>
        <p:txBody>
          <a:bodyPr/>
          <a:lstStyle/>
          <a:p>
            <a:r>
              <a:rPr lang="fa-IR" b="1" dirty="0">
                <a:solidFill>
                  <a:srgbClr val="C00000"/>
                </a:solidFill>
                <a:cs typeface="B Titr" panose="00000700000000000000" pitchFamily="2" charset="-78"/>
              </a:rPr>
              <a:t>خدمات آموزشی- مراقبتی</a:t>
            </a:r>
            <a:endParaRPr lang="en-US" dirty="0">
              <a:solidFill>
                <a:srgbClr val="C00000"/>
              </a:solidFill>
              <a:cs typeface="B Titr" panose="00000700000000000000" pitchFamily="2" charset="-78"/>
            </a:endParaRPr>
          </a:p>
        </p:txBody>
      </p:sp>
      <p:sp>
        <p:nvSpPr>
          <p:cNvPr id="3" name="Subtitle 2"/>
          <p:cNvSpPr>
            <a:spLocks noGrp="1"/>
          </p:cNvSpPr>
          <p:nvPr>
            <p:ph type="subTitle" idx="1"/>
          </p:nvPr>
        </p:nvSpPr>
        <p:spPr>
          <a:xfrm>
            <a:off x="1301536" y="3276601"/>
            <a:ext cx="6517482" cy="762000"/>
          </a:xfrm>
        </p:spPr>
        <p:txBody>
          <a:bodyPr>
            <a:normAutofit/>
          </a:bodyPr>
          <a:lstStyle/>
          <a:p>
            <a:r>
              <a:rPr lang="fa-IR" sz="3600" b="1" dirty="0">
                <a:solidFill>
                  <a:srgbClr val="333399"/>
                </a:solidFill>
                <a:cs typeface="B Titr" panose="00000700000000000000" pitchFamily="2" charset="-78"/>
                <a:hlinkClick r:id="rId2" action="ppaction://hlinkfile"/>
              </a:rPr>
              <a:t>مراقبت پیش از بارداری</a:t>
            </a:r>
            <a:endParaRPr lang="en-US" sz="3600" b="1" dirty="0">
              <a:solidFill>
                <a:srgbClr val="333399"/>
              </a:solidFill>
              <a:cs typeface="B Titr" panose="00000700000000000000" pitchFamily="2" charset="-78"/>
            </a:endParaRPr>
          </a:p>
          <a:p>
            <a:endParaRPr lang="en-US" sz="2400" dirty="0">
              <a:solidFill>
                <a:srgbClr val="333399"/>
              </a:solidFill>
            </a:endParaRPr>
          </a:p>
        </p:txBody>
      </p:sp>
    </p:spTree>
    <p:extLst>
      <p:ext uri="{BB962C8B-B14F-4D97-AF65-F5344CB8AC3E}">
        <p14:creationId xmlns:p14="http://schemas.microsoft.com/office/powerpoint/2010/main" val="36173354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78522769"/>
              </p:ext>
            </p:extLst>
          </p:nvPr>
        </p:nvGraphicFramePr>
        <p:xfrm>
          <a:off x="0" y="0"/>
          <a:ext cx="9144000" cy="6858000"/>
        </p:xfrm>
        <a:graphic>
          <a:graphicData uri="http://schemas.openxmlformats.org/drawingml/2006/table">
            <a:tbl>
              <a:tblPr rtl="1" firstRow="1" firstCol="1" bandRow="1">
                <a:tableStyleId>{125E5076-3810-47DD-B79F-674D7AD40C01}</a:tableStyleId>
              </a:tblPr>
              <a:tblGrid>
                <a:gridCol w="1843810">
                  <a:extLst>
                    <a:ext uri="{9D8B030D-6E8A-4147-A177-3AD203B41FA5}">
                      <a16:colId xmlns:a16="http://schemas.microsoft.com/office/drawing/2014/main" val="4219653440"/>
                    </a:ext>
                  </a:extLst>
                </a:gridCol>
                <a:gridCol w="7300190">
                  <a:extLst>
                    <a:ext uri="{9D8B030D-6E8A-4147-A177-3AD203B41FA5}">
                      <a16:colId xmlns:a16="http://schemas.microsoft.com/office/drawing/2014/main" val="687651231"/>
                    </a:ext>
                  </a:extLst>
                </a:gridCol>
              </a:tblGrid>
              <a:tr h="799134">
                <a:tc>
                  <a:txBody>
                    <a:bodyPr/>
                    <a:lstStyle/>
                    <a:p>
                      <a:pPr algn="ctr" rtl="1">
                        <a:lnSpc>
                          <a:spcPct val="115000"/>
                        </a:lnSpc>
                        <a:spcBef>
                          <a:spcPts val="500"/>
                        </a:spcBef>
                        <a:spcAft>
                          <a:spcPts val="0"/>
                        </a:spcAft>
                      </a:pPr>
                      <a:r>
                        <a:rPr lang="ar-SA" sz="1800" dirty="0" smtClean="0">
                          <a:solidFill>
                            <a:schemeClr val="bg1"/>
                          </a:solidFill>
                          <a:effectLst/>
                          <a:cs typeface="B Nazanin" panose="00000400000000000000" pitchFamily="2" charset="-78"/>
                        </a:rPr>
                        <a:t>نوع </a:t>
                      </a:r>
                      <a:r>
                        <a:rPr lang="ar-SA" sz="1800" dirty="0">
                          <a:solidFill>
                            <a:schemeClr val="bg1"/>
                          </a:solidFill>
                          <a:effectLst/>
                          <a:cs typeface="B Nazanin" panose="00000400000000000000" pitchFamily="2" charset="-78"/>
                        </a:rPr>
                        <a:t>مراقبت</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fa-IR" sz="1800" dirty="0" smtClean="0">
                          <a:solidFill>
                            <a:schemeClr val="bg1"/>
                          </a:solidFill>
                          <a:effectLst/>
                          <a:cs typeface="B Nazanin" panose="00000400000000000000" pitchFamily="2" charset="-78"/>
                        </a:rPr>
                        <a:t>مراقبت</a:t>
                      </a:r>
                      <a:r>
                        <a:rPr lang="fa-IR" sz="1800" baseline="0" dirty="0" smtClean="0">
                          <a:solidFill>
                            <a:schemeClr val="bg1"/>
                          </a:solidFill>
                          <a:effectLst/>
                          <a:cs typeface="B Nazanin" panose="00000400000000000000" pitchFamily="2" charset="-78"/>
                        </a:rPr>
                        <a:t> </a:t>
                      </a:r>
                      <a:r>
                        <a:rPr lang="ar-SA" sz="1800" dirty="0" smtClean="0">
                          <a:solidFill>
                            <a:schemeClr val="bg1"/>
                          </a:solidFill>
                          <a:effectLst/>
                          <a:cs typeface="B Nazanin" panose="00000400000000000000" pitchFamily="2" charset="-78"/>
                        </a:rPr>
                        <a:t>پيش </a:t>
                      </a:r>
                      <a:r>
                        <a:rPr lang="ar-SA" sz="1800" dirty="0">
                          <a:solidFill>
                            <a:schemeClr val="bg1"/>
                          </a:solidFill>
                          <a:effectLst/>
                          <a:cs typeface="B Nazanin" panose="00000400000000000000" pitchFamily="2" charset="-78"/>
                        </a:rPr>
                        <a:t>از </a:t>
                      </a:r>
                      <a:r>
                        <a:rPr lang="ar-SA" sz="1800" dirty="0" smtClean="0">
                          <a:solidFill>
                            <a:schemeClr val="bg1"/>
                          </a:solidFill>
                          <a:effectLst/>
                          <a:cs typeface="B Nazanin" panose="00000400000000000000" pitchFamily="2" charset="-78"/>
                        </a:rPr>
                        <a:t>بارداري</a:t>
                      </a:r>
                      <a:r>
                        <a:rPr lang="fa-IR" sz="1800" dirty="0" smtClean="0">
                          <a:solidFill>
                            <a:schemeClr val="bg1"/>
                          </a:solidFill>
                          <a:effectLst/>
                          <a:cs typeface="B Nazanin" panose="00000400000000000000" pitchFamily="2" charset="-78"/>
                        </a:rPr>
                        <a:t> (توسط ماما/پزشک عمومی)</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012286235"/>
                  </a:ext>
                </a:extLst>
              </a:tr>
              <a:tr h="3696991">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مصاحبه و تشكيل يا بررسي پرونده</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 تشکیل پرونده، وضعیت فعلی،  سابقه بارداري،</a:t>
                      </a:r>
                      <a:r>
                        <a:rPr lang="ar-SA" sz="1400" b="1" dirty="0">
                          <a:solidFill>
                            <a:srgbClr val="FF0000"/>
                          </a:solidFill>
                          <a:effectLst/>
                          <a:cs typeface="B Nazanin" panose="00000400000000000000" pitchFamily="2" charset="-78"/>
                        </a:rPr>
                        <a:t> </a:t>
                      </a:r>
                      <a:r>
                        <a:rPr lang="ar-SA" sz="1400" b="1" u="sng" dirty="0">
                          <a:solidFill>
                            <a:srgbClr val="FF0000"/>
                          </a:solidFill>
                          <a:effectLst/>
                          <a:cs typeface="B Nazanin" panose="00000400000000000000" pitchFamily="2" charset="-78"/>
                        </a:rPr>
                        <a:t>سقط</a:t>
                      </a:r>
                      <a:r>
                        <a:rPr lang="ar-SA" sz="1400" b="1" dirty="0">
                          <a:solidFill>
                            <a:srgbClr val="FF0000"/>
                          </a:solidFill>
                          <a:effectLst/>
                          <a:cs typeface="B Nazanin" panose="00000400000000000000" pitchFamily="2" charset="-78"/>
                        </a:rPr>
                        <a:t> </a:t>
                      </a:r>
                      <a:r>
                        <a:rPr lang="ar-SA" sz="1400" b="1" dirty="0">
                          <a:solidFill>
                            <a:schemeClr val="bg1"/>
                          </a:solidFill>
                          <a:effectLst/>
                          <a:cs typeface="B Nazanin" panose="00000400000000000000" pitchFamily="2" charset="-78"/>
                        </a:rPr>
                        <a:t>(خصوصا سابقه سقط مکرر) و زايمان قبلي.</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 بررسی از نظر بيماري و ناهنجاری (خصوصا </a:t>
                      </a:r>
                      <a:r>
                        <a:rPr lang="ar-SA" sz="1400" b="1" u="sng" dirty="0">
                          <a:solidFill>
                            <a:srgbClr val="FF0000"/>
                          </a:solidFill>
                          <a:effectLst/>
                          <a:cs typeface="B Nazanin" panose="00000400000000000000" pitchFamily="2" charset="-78"/>
                        </a:rPr>
                        <a:t>ناهنجاری های مادرزادی و اکتسابی رحم</a:t>
                      </a:r>
                      <a:r>
                        <a:rPr lang="ar-SA" sz="1400" b="1" dirty="0">
                          <a:solidFill>
                            <a:schemeClr val="bg1"/>
                          </a:solidFill>
                          <a:effectLst/>
                          <a:cs typeface="B Nazanin" panose="00000400000000000000" pitchFamily="2" charset="-78"/>
                        </a:rPr>
                        <a:t>).</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-بررسی از نظر رفتارهای پرخطر.</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-شناسایی بیماری زمینه ایی که ارتباط با سقط دارد مانند </a:t>
                      </a:r>
                      <a:r>
                        <a:rPr lang="ar-SA" sz="1400" b="1" u="sng" dirty="0">
                          <a:solidFill>
                            <a:srgbClr val="FF0000"/>
                          </a:solidFill>
                          <a:effectLst/>
                          <a:cs typeface="B Nazanin" panose="00000400000000000000" pitchFamily="2" charset="-78"/>
                        </a:rPr>
                        <a:t>دیابت کنترل نشده (آشکار یا بارداری)، بیماری روماتیسمی</a:t>
                      </a:r>
                      <a:r>
                        <a:rPr lang="ar-SA" sz="1400" b="1" dirty="0">
                          <a:solidFill>
                            <a:srgbClr val="FFFF00"/>
                          </a:solidFill>
                          <a:effectLst/>
                          <a:cs typeface="B Nazanin" panose="00000400000000000000" pitchFamily="2" charset="-78"/>
                        </a:rPr>
                        <a:t>، </a:t>
                      </a:r>
                      <a:r>
                        <a:rPr lang="ar-SA" sz="1400" b="1" dirty="0">
                          <a:solidFill>
                            <a:schemeClr val="bg1"/>
                          </a:solidFill>
                          <a:effectLst/>
                          <a:cs typeface="B Nazanin" panose="00000400000000000000" pitchFamily="2" charset="-78"/>
                        </a:rPr>
                        <a:t>عفونت های مثل مالاریا و </a:t>
                      </a:r>
                      <a:r>
                        <a:rPr lang="en-US" sz="1400" b="1" dirty="0">
                          <a:solidFill>
                            <a:schemeClr val="bg1"/>
                          </a:solidFill>
                          <a:effectLst/>
                          <a:cs typeface="B Nazanin" panose="00000400000000000000" pitchFamily="2" charset="-78"/>
                        </a:rPr>
                        <a:t>HIV</a:t>
                      </a:r>
                      <a:r>
                        <a:rPr lang="ar-SA" sz="1400" b="1" dirty="0">
                          <a:solidFill>
                            <a:schemeClr val="bg1"/>
                          </a:solidFill>
                          <a:effectLst/>
                          <a:cs typeface="B Nazanin" panose="00000400000000000000" pitchFamily="2" charset="-78"/>
                        </a:rPr>
                        <a:t>، بیماری قلبی، فشارخون یا فشارخون بارداری، تنفسی،</a:t>
                      </a:r>
                      <a:r>
                        <a:rPr lang="ar-SA" sz="1400" b="1" kern="1200" dirty="0">
                          <a:solidFill>
                            <a:schemeClr val="bg1"/>
                          </a:solidFill>
                          <a:effectLst/>
                          <a:latin typeface="+mn-lt"/>
                          <a:ea typeface="+mn-ea"/>
                          <a:cs typeface="B Nazanin" panose="00000400000000000000" pitchFamily="2" charset="-78"/>
                        </a:rPr>
                        <a:t> </a:t>
                      </a:r>
                      <a:r>
                        <a:rPr lang="ar-SA" sz="1400" b="1" u="sng" kern="1200" dirty="0">
                          <a:solidFill>
                            <a:srgbClr val="FF0000"/>
                          </a:solidFill>
                          <a:effectLst/>
                          <a:latin typeface="+mn-lt"/>
                          <a:ea typeface="+mn-ea"/>
                          <a:cs typeface="B Nazanin" panose="00000400000000000000" pitchFamily="2" charset="-78"/>
                        </a:rPr>
                        <a:t>تیروئید</a:t>
                      </a:r>
                      <a:r>
                        <a:rPr lang="ar-SA" sz="1400" b="1" dirty="0">
                          <a:solidFill>
                            <a:srgbClr val="FF0000"/>
                          </a:solidFill>
                          <a:effectLst/>
                          <a:cs typeface="B Nazanin" panose="00000400000000000000" pitchFamily="2" charset="-78"/>
                        </a:rPr>
                        <a:t>،</a:t>
                      </a:r>
                      <a:r>
                        <a:rPr lang="ar-SA" sz="1400" b="1" dirty="0">
                          <a:effectLst/>
                          <a:cs typeface="B Nazanin" panose="00000400000000000000" pitchFamily="2" charset="-78"/>
                        </a:rPr>
                        <a:t> </a:t>
                      </a:r>
                      <a:r>
                        <a:rPr lang="ar-SA" sz="1400" b="1" dirty="0">
                          <a:solidFill>
                            <a:schemeClr val="bg1"/>
                          </a:solidFill>
                          <a:effectLst/>
                          <a:cs typeface="B Nazanin" panose="00000400000000000000" pitchFamily="2" charset="-78"/>
                        </a:rPr>
                        <a:t>کبدی و کلیوی.</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effectLst/>
                          <a:cs typeface="B Nazanin" panose="00000400000000000000" pitchFamily="2" charset="-78"/>
                        </a:rPr>
                        <a:t>-</a:t>
                      </a:r>
                      <a:r>
                        <a:rPr lang="ar-SA" sz="1400" b="1" u="sng" dirty="0">
                          <a:solidFill>
                            <a:srgbClr val="FF0000"/>
                          </a:solidFill>
                          <a:effectLst/>
                          <a:cs typeface="B Nazanin" panose="00000400000000000000" pitchFamily="2" charset="-78"/>
                        </a:rPr>
                        <a:t>سابقه مصرف داروهای </a:t>
                      </a:r>
                      <a:r>
                        <a:rPr lang="ar-SA" sz="1400" b="1" dirty="0">
                          <a:solidFill>
                            <a:schemeClr val="bg1"/>
                          </a:solidFill>
                          <a:effectLst/>
                          <a:cs typeface="B Nazanin" panose="00000400000000000000" pitchFamily="2" charset="-78"/>
                        </a:rPr>
                        <a:t>ضد افسردگی و سایر داروهای مصرفی در چند ماه اخیر توسط زنان در سنین باروری از جمله راکوتان، </a:t>
                      </a:r>
                      <a:r>
                        <a:rPr lang="en-US" sz="1400" b="1" dirty="0">
                          <a:solidFill>
                            <a:schemeClr val="bg1"/>
                          </a:solidFill>
                          <a:effectLst/>
                          <a:cs typeface="B Nazanin" panose="00000400000000000000" pitchFamily="2" charset="-78"/>
                        </a:rPr>
                        <a:t>MTX </a:t>
                      </a:r>
                      <a:r>
                        <a:rPr lang="ar-SA" sz="1400" b="1" dirty="0">
                          <a:solidFill>
                            <a:schemeClr val="bg1"/>
                          </a:solidFill>
                          <a:effectLst/>
                          <a:cs typeface="B Nazanin" panose="00000400000000000000" pitchFamily="2" charset="-78"/>
                        </a:rPr>
                        <a:t>، ... و نیز انجام این بررسی در همسران آنان (در صورت کاربرد) خصوصا در طی 5 تا 6 ماه گذشته.</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-غربالگری اولیه مصرف دخانیات  توسط بیمار یا اطرافیان، الکل و مواد محرک مخدر.</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effectLst/>
                          <a:cs typeface="B Nazanin" panose="00000400000000000000" pitchFamily="2" charset="-78"/>
                        </a:rPr>
                        <a:t>-</a:t>
                      </a:r>
                      <a:r>
                        <a:rPr lang="ar-SA" sz="1400" b="1" u="sng" dirty="0">
                          <a:solidFill>
                            <a:srgbClr val="FF0000"/>
                          </a:solidFill>
                          <a:effectLst/>
                          <a:cs typeface="B Nazanin" panose="00000400000000000000" pitchFamily="2" charset="-78"/>
                        </a:rPr>
                        <a:t>تعیین محل زندگی و محل کار از نظر -آلودگی هوا و محیط </a:t>
                      </a:r>
                      <a:r>
                        <a:rPr lang="ar-SA" sz="1400" b="1" dirty="0">
                          <a:solidFill>
                            <a:schemeClr val="bg1"/>
                          </a:solidFill>
                          <a:effectLst/>
                          <a:cs typeface="B Nazanin" panose="00000400000000000000" pitchFamily="2" charset="-78"/>
                        </a:rPr>
                        <a:t>(شامل مونوکسیدکربن، فلزات سنگین، ارگانوکلرین، </a:t>
                      </a:r>
                      <a:r>
                        <a:rPr lang="en-US" sz="1400" b="1" dirty="0">
                          <a:solidFill>
                            <a:schemeClr val="bg1"/>
                          </a:solidFill>
                          <a:effectLst/>
                          <a:cs typeface="B Nazanin" panose="00000400000000000000" pitchFamily="2" charset="-78"/>
                        </a:rPr>
                        <a:t>NO2</a:t>
                      </a:r>
                      <a:r>
                        <a:rPr lang="ar-SA" sz="1400" b="1" dirty="0">
                          <a:solidFill>
                            <a:schemeClr val="bg1"/>
                          </a:solidFill>
                          <a:effectLst/>
                          <a:cs typeface="B Nazanin" panose="00000400000000000000" pitchFamily="2" charset="-78"/>
                        </a:rPr>
                        <a:t>، </a:t>
                      </a:r>
                      <a:r>
                        <a:rPr lang="en-US" sz="1400" b="1" dirty="0">
                          <a:solidFill>
                            <a:schemeClr val="bg1"/>
                          </a:solidFill>
                          <a:effectLst/>
                          <a:cs typeface="B Nazanin" panose="00000400000000000000" pitchFamily="2" charset="-78"/>
                        </a:rPr>
                        <a:t> So2</a:t>
                      </a:r>
                      <a:r>
                        <a:rPr lang="ar-SA" sz="1400" b="1" dirty="0">
                          <a:solidFill>
                            <a:schemeClr val="bg1"/>
                          </a:solidFill>
                          <a:effectLst/>
                          <a:cs typeface="B Nazanin" panose="00000400000000000000" pitchFamily="2" charset="-78"/>
                        </a:rPr>
                        <a:t> و ازن).</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-تحصیلات مادر.</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-شغل مادر و همسر (در صورت کاربرد).</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258611788"/>
                  </a:ext>
                </a:extLst>
              </a:tr>
              <a:tr h="1207292">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معاينه باليني</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 اندازه گيري قد و وزن و تعيين نمايه توده بدني.</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 علائم حياتي.</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 معاينه فيزيكي (چشم، دهان و دندان، تیروئید، قلب، ریه، پوست، پستان، اندام، لگن، رحم و ضمایم).</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-غربالگری زنان از طریق معاینه از نظر عفونت واژینال.</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3853597458"/>
                  </a:ext>
                </a:extLst>
              </a:tr>
              <a:tr h="1154583">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آزمايش ها يا بررسي تكميلي</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r" rtl="1">
                        <a:lnSpc>
                          <a:spcPct val="100000"/>
                        </a:lnSpc>
                        <a:spcBef>
                          <a:spcPts val="500"/>
                        </a:spcBef>
                        <a:spcAft>
                          <a:spcPts val="0"/>
                        </a:spcAft>
                      </a:pPr>
                      <a:r>
                        <a:rPr lang="en-US" sz="1400" b="1" dirty="0">
                          <a:solidFill>
                            <a:schemeClr val="bg1"/>
                          </a:solidFill>
                          <a:effectLst/>
                          <a:cs typeface="B Nazanin" panose="00000400000000000000" pitchFamily="2" charset="-78"/>
                        </a:rPr>
                        <a:t>CBC,TSH, </a:t>
                      </a:r>
                      <a:r>
                        <a:rPr lang="en-US" sz="1400" b="1" dirty="0" smtClean="0">
                          <a:solidFill>
                            <a:schemeClr val="bg1"/>
                          </a:solidFill>
                          <a:effectLst/>
                          <a:cs typeface="B Nazanin" panose="00000400000000000000" pitchFamily="2" charset="-78"/>
                        </a:rPr>
                        <a:t>FBS </a:t>
                      </a:r>
                      <a:r>
                        <a:rPr lang="fa-IR" sz="1400" b="1" dirty="0" smtClean="0">
                          <a:solidFill>
                            <a:schemeClr val="bg1"/>
                          </a:solidFill>
                          <a:effectLst/>
                          <a:cs typeface="B Nazanin" panose="00000400000000000000" pitchFamily="2" charset="-78"/>
                        </a:rPr>
                        <a:t> </a:t>
                      </a:r>
                      <a:r>
                        <a:rPr lang="ar-SA" sz="1400" b="1" dirty="0" smtClean="0">
                          <a:solidFill>
                            <a:schemeClr val="bg1"/>
                          </a:solidFill>
                          <a:effectLst/>
                          <a:cs typeface="B Nazanin" panose="00000400000000000000" pitchFamily="2" charset="-78"/>
                        </a:rPr>
                        <a:t>و </a:t>
                      </a:r>
                      <a:r>
                        <a:rPr lang="en-US" sz="1400" b="1" dirty="0" err="1">
                          <a:solidFill>
                            <a:schemeClr val="bg1"/>
                          </a:solidFill>
                          <a:effectLst/>
                          <a:cs typeface="B Nazanin" panose="00000400000000000000" pitchFamily="2" charset="-78"/>
                        </a:rPr>
                        <a:t>HBsAg</a:t>
                      </a:r>
                      <a:r>
                        <a:rPr lang="ar-SA" sz="1400" b="1" dirty="0">
                          <a:solidFill>
                            <a:schemeClr val="bg1"/>
                          </a:solidFill>
                          <a:effectLst/>
                          <a:cs typeface="B Nazanin" panose="00000400000000000000" pitchFamily="2" charset="-78"/>
                        </a:rPr>
                        <a:t>. </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 پاپ اسمير و تيتر آنتی بادی ضد سرخجه (در صورت نیاز) .</a:t>
                      </a:r>
                      <a:endParaRPr lang="en-US" sz="1400" b="1" dirty="0">
                        <a:solidFill>
                          <a:schemeClr val="bg1"/>
                        </a:solidFill>
                        <a:effectLst/>
                        <a:cs typeface="B Nazanin" panose="00000400000000000000" pitchFamily="2" charset="-78"/>
                      </a:endParaRPr>
                    </a:p>
                    <a:p>
                      <a:pPr algn="r" rtl="1">
                        <a:lnSpc>
                          <a:spcPct val="100000"/>
                        </a:lnSpc>
                        <a:spcBef>
                          <a:spcPts val="500"/>
                        </a:spcBef>
                        <a:spcAft>
                          <a:spcPts val="0"/>
                        </a:spcAft>
                      </a:pPr>
                      <a:r>
                        <a:rPr lang="en-US" sz="1400" b="1" dirty="0">
                          <a:solidFill>
                            <a:schemeClr val="bg1"/>
                          </a:solidFill>
                          <a:effectLst/>
                          <a:cs typeface="B Nazanin" panose="00000400000000000000" pitchFamily="2" charset="-78"/>
                        </a:rPr>
                        <a:t>HIV</a:t>
                      </a:r>
                      <a:r>
                        <a:rPr lang="ar-SA" sz="1400" b="1" dirty="0">
                          <a:solidFill>
                            <a:schemeClr val="bg1"/>
                          </a:solidFill>
                          <a:effectLst/>
                          <a:cs typeface="B Nazanin" panose="00000400000000000000" pitchFamily="2" charset="-78"/>
                        </a:rPr>
                        <a:t> و </a:t>
                      </a:r>
                      <a:r>
                        <a:rPr lang="en-US" sz="1400" b="1" dirty="0">
                          <a:solidFill>
                            <a:schemeClr val="bg1"/>
                          </a:solidFill>
                          <a:effectLst/>
                          <a:cs typeface="B Nazanin" panose="00000400000000000000" pitchFamily="2" charset="-78"/>
                        </a:rPr>
                        <a:t>VDRL</a:t>
                      </a:r>
                      <a:r>
                        <a:rPr lang="ar-SA" sz="1400" b="1" dirty="0">
                          <a:solidFill>
                            <a:schemeClr val="bg1"/>
                          </a:solidFill>
                          <a:effectLst/>
                          <a:cs typeface="B Nazanin" panose="00000400000000000000" pitchFamily="2" charset="-78"/>
                        </a:rPr>
                        <a:t> (در صورت داشتن رفتارهای پرخطر).</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943962282"/>
                  </a:ext>
                </a:extLst>
              </a:tr>
            </a:tbl>
          </a:graphicData>
        </a:graphic>
      </p:graphicFrame>
      <p:cxnSp>
        <p:nvCxnSpPr>
          <p:cNvPr id="3" name="AutoShape 816"/>
          <p:cNvCxnSpPr>
            <a:cxnSpLocks noChangeShapeType="1"/>
          </p:cNvCxnSpPr>
          <p:nvPr/>
        </p:nvCxnSpPr>
        <p:spPr bwMode="auto">
          <a:xfrm flipH="1">
            <a:off x="15836053" y="2717067"/>
            <a:ext cx="893763" cy="5889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83421353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001400"/>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98327299"/>
              </p:ext>
            </p:extLst>
          </p:nvPr>
        </p:nvGraphicFramePr>
        <p:xfrm>
          <a:off x="0" y="-31898"/>
          <a:ext cx="9144000" cy="6889898"/>
        </p:xfrm>
        <a:graphic>
          <a:graphicData uri="http://schemas.openxmlformats.org/drawingml/2006/table">
            <a:tbl>
              <a:tblPr rtl="1" firstRow="1" firstCol="1" bandRow="1">
                <a:tableStyleId>{125E5076-3810-47DD-B79F-674D7AD40C01}</a:tableStyleId>
              </a:tblPr>
              <a:tblGrid>
                <a:gridCol w="1843810">
                  <a:extLst>
                    <a:ext uri="{9D8B030D-6E8A-4147-A177-3AD203B41FA5}">
                      <a16:colId xmlns:a16="http://schemas.microsoft.com/office/drawing/2014/main" val="4219653440"/>
                    </a:ext>
                  </a:extLst>
                </a:gridCol>
                <a:gridCol w="7300190">
                  <a:extLst>
                    <a:ext uri="{9D8B030D-6E8A-4147-A177-3AD203B41FA5}">
                      <a16:colId xmlns:a16="http://schemas.microsoft.com/office/drawing/2014/main" val="687651231"/>
                    </a:ext>
                  </a:extLst>
                </a:gridCol>
              </a:tblGrid>
              <a:tr h="894480">
                <a:tc>
                  <a:txBody>
                    <a:bodyPr/>
                    <a:lstStyle/>
                    <a:p>
                      <a:pPr algn="ctr" rtl="1">
                        <a:lnSpc>
                          <a:spcPct val="115000"/>
                        </a:lnSpc>
                        <a:spcBef>
                          <a:spcPts val="500"/>
                        </a:spcBef>
                        <a:spcAft>
                          <a:spcPts val="0"/>
                        </a:spcAft>
                      </a:pPr>
                      <a:r>
                        <a:rPr lang="ar-SA" sz="1800" dirty="0" smtClean="0">
                          <a:solidFill>
                            <a:schemeClr val="bg1"/>
                          </a:solidFill>
                          <a:effectLst/>
                          <a:cs typeface="B Nazanin" panose="00000400000000000000" pitchFamily="2" charset="-78"/>
                        </a:rPr>
                        <a:t>نوع </a:t>
                      </a:r>
                      <a:r>
                        <a:rPr lang="ar-SA" sz="1800" dirty="0">
                          <a:solidFill>
                            <a:schemeClr val="bg1"/>
                          </a:solidFill>
                          <a:effectLst/>
                          <a:cs typeface="B Nazanin" panose="00000400000000000000" pitchFamily="2" charset="-78"/>
                        </a:rPr>
                        <a:t>مراقبت</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fa-IR" sz="1800" dirty="0" smtClean="0">
                          <a:solidFill>
                            <a:schemeClr val="bg1"/>
                          </a:solidFill>
                          <a:effectLst/>
                          <a:cs typeface="B Nazanin" panose="00000400000000000000" pitchFamily="2" charset="-78"/>
                        </a:rPr>
                        <a:t>مراقبت</a:t>
                      </a:r>
                      <a:r>
                        <a:rPr lang="fa-IR" sz="1800" baseline="0" dirty="0" smtClean="0">
                          <a:solidFill>
                            <a:schemeClr val="bg1"/>
                          </a:solidFill>
                          <a:effectLst/>
                          <a:cs typeface="B Nazanin" panose="00000400000000000000" pitchFamily="2" charset="-78"/>
                        </a:rPr>
                        <a:t> </a:t>
                      </a:r>
                      <a:r>
                        <a:rPr lang="ar-SA" sz="1800" dirty="0" smtClean="0">
                          <a:solidFill>
                            <a:schemeClr val="bg1"/>
                          </a:solidFill>
                          <a:effectLst/>
                          <a:cs typeface="B Nazanin" panose="00000400000000000000" pitchFamily="2" charset="-78"/>
                        </a:rPr>
                        <a:t>پيش از بارداري</a:t>
                      </a:r>
                      <a:r>
                        <a:rPr lang="fa-IR" sz="1800" dirty="0" smtClean="0">
                          <a:solidFill>
                            <a:schemeClr val="bg1"/>
                          </a:solidFill>
                          <a:effectLst/>
                          <a:cs typeface="B Nazanin" panose="00000400000000000000" pitchFamily="2" charset="-78"/>
                        </a:rPr>
                        <a:t> (توسط ماما/پزشک عمومی)</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012286235"/>
                  </a:ext>
                </a:extLst>
              </a:tr>
              <a:tr h="4078587">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آموزش و مشاوره</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just" rtl="1">
                        <a:lnSpc>
                          <a:spcPct val="150000"/>
                        </a:lnSpc>
                        <a:spcBef>
                          <a:spcPts val="500"/>
                        </a:spcBef>
                        <a:spcAft>
                          <a:spcPts val="0"/>
                        </a:spcAft>
                      </a:pPr>
                      <a:r>
                        <a:rPr lang="ar-SA" sz="1400" b="1" dirty="0">
                          <a:solidFill>
                            <a:schemeClr val="bg1"/>
                          </a:solidFill>
                          <a:effectLst/>
                          <a:cs typeface="B Nazanin" panose="00000400000000000000" pitchFamily="2" charset="-78"/>
                        </a:rPr>
                        <a:t>- بهداشت فردي،  روان، جنسي،  دهان و دندان.</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dirty="0">
                          <a:solidFill>
                            <a:schemeClr val="bg1"/>
                          </a:solidFill>
                          <a:effectLst/>
                          <a:cs typeface="B Nazanin" panose="00000400000000000000" pitchFamily="2" charset="-78"/>
                        </a:rPr>
                        <a:t>- تغذيه/ مكمل هاي دارویی و داروها.</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dirty="0">
                          <a:solidFill>
                            <a:schemeClr val="bg1"/>
                          </a:solidFill>
                          <a:effectLst/>
                          <a:cs typeface="B Nazanin" panose="00000400000000000000" pitchFamily="2" charset="-78"/>
                        </a:rPr>
                        <a:t>-عوارض مصرف دخانیات، الکل و مواد محرک و مخدر.</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u="sng" dirty="0" smtClean="0">
                          <a:solidFill>
                            <a:srgbClr val="FF0000"/>
                          </a:solidFill>
                          <a:effectLst/>
                          <a:cs typeface="B Nazanin" panose="00000400000000000000" pitchFamily="2" charset="-78"/>
                        </a:rPr>
                        <a:t>-</a:t>
                      </a:r>
                      <a:r>
                        <a:rPr lang="ar-SA" sz="1400" b="1" u="sng" kern="1200" dirty="0" smtClean="0">
                          <a:solidFill>
                            <a:srgbClr val="FF0000"/>
                          </a:solidFill>
                          <a:effectLst/>
                          <a:latin typeface="+mn-lt"/>
                          <a:ea typeface="+mn-ea"/>
                          <a:cs typeface="B Nazanin" panose="00000400000000000000" pitchFamily="2" charset="-78"/>
                        </a:rPr>
                        <a:t>سبک زندگی سالم با تاکید بر آموزه‌های طب ایرانی مرتبط با حفظ جنین و پیشگیری از سقط</a:t>
                      </a:r>
                      <a:r>
                        <a:rPr lang="ar-SA" sz="1400" b="1" u="sng" kern="1200" dirty="0" smtClean="0">
                          <a:solidFill>
                            <a:srgbClr val="FF0000"/>
                          </a:solidFill>
                          <a:effectLst/>
                          <a:latin typeface="+mn-lt"/>
                          <a:ea typeface="+mn-ea"/>
                          <a:cs typeface="+mn-cs"/>
                        </a:rPr>
                        <a:t>.</a:t>
                      </a:r>
                      <a:endParaRPr lang="en-US" sz="1400" b="1" u="sng" kern="1200" dirty="0" smtClean="0">
                        <a:solidFill>
                          <a:srgbClr val="FF0000"/>
                        </a:solidFill>
                        <a:effectLst/>
                        <a:latin typeface="+mn-lt"/>
                        <a:ea typeface="+mn-ea"/>
                        <a:cs typeface="+mn-cs"/>
                      </a:endParaRPr>
                    </a:p>
                    <a:p>
                      <a:pPr algn="just" rtl="1">
                        <a:lnSpc>
                          <a:spcPct val="150000"/>
                        </a:lnSpc>
                        <a:spcBef>
                          <a:spcPts val="500"/>
                        </a:spcBef>
                        <a:spcAft>
                          <a:spcPts val="0"/>
                        </a:spcAft>
                      </a:pPr>
                      <a:r>
                        <a:rPr lang="ar-SA" sz="1400" b="1" dirty="0" smtClean="0">
                          <a:solidFill>
                            <a:schemeClr val="bg1"/>
                          </a:solidFill>
                          <a:effectLst/>
                          <a:cs typeface="B Nazanin" panose="00000400000000000000" pitchFamily="2" charset="-78"/>
                        </a:rPr>
                        <a:t>- تاريخ </a:t>
                      </a:r>
                      <a:r>
                        <a:rPr lang="ar-SA" sz="1400" b="1" dirty="0">
                          <a:solidFill>
                            <a:schemeClr val="bg1"/>
                          </a:solidFill>
                          <a:effectLst/>
                          <a:cs typeface="B Nazanin" panose="00000400000000000000" pitchFamily="2" charset="-78"/>
                        </a:rPr>
                        <a:t>مراجعه بعدي.</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dirty="0">
                          <a:solidFill>
                            <a:srgbClr val="FF0000"/>
                          </a:solidFill>
                          <a:effectLst/>
                          <a:cs typeface="B Nazanin" panose="00000400000000000000" pitchFamily="2" charset="-78"/>
                        </a:rPr>
                        <a:t>- </a:t>
                      </a:r>
                      <a:r>
                        <a:rPr lang="ar-SA" sz="1400" b="1" u="sng" dirty="0">
                          <a:solidFill>
                            <a:srgbClr val="FF0000"/>
                          </a:solidFill>
                          <a:effectLst/>
                          <a:cs typeface="B Nazanin" panose="00000400000000000000" pitchFamily="2" charset="-78"/>
                        </a:rPr>
                        <a:t>یادآور گردد که در صورت  قطع قاعدگی جهت تایید بارداری مراجعه کنند تا در صورت تشخیص، مراقبت دوران بارداری از هفته 4 شروع شود. تشخيص بارداري مي‌تواند با آزمايش ادرار، خون (در ابتدای حاملگی) و يا سونوگرافي باشد.</a:t>
                      </a:r>
                      <a:endParaRPr lang="en-US" sz="1400" b="1" u="sng" dirty="0">
                        <a:solidFill>
                          <a:srgbClr val="FF0000"/>
                        </a:solidFill>
                        <a:effectLst/>
                        <a:cs typeface="B Nazanin" panose="00000400000000000000" pitchFamily="2" charset="-78"/>
                      </a:endParaRPr>
                    </a:p>
                    <a:p>
                      <a:pPr algn="just" rtl="1">
                        <a:lnSpc>
                          <a:spcPct val="150000"/>
                        </a:lnSpc>
                        <a:spcBef>
                          <a:spcPts val="500"/>
                        </a:spcBef>
                        <a:spcAft>
                          <a:spcPts val="0"/>
                        </a:spcAft>
                      </a:pPr>
                      <a:r>
                        <a:rPr lang="ar-SA" sz="1400" b="1" u="sng" dirty="0">
                          <a:solidFill>
                            <a:srgbClr val="FF0000"/>
                          </a:solidFill>
                          <a:effectLst/>
                          <a:cs typeface="B Nazanin" panose="00000400000000000000" pitchFamily="2" charset="-78"/>
                        </a:rPr>
                        <a:t>- به مادر آموزش دهید که برای یک بار سقط خود به </a:t>
                      </a:r>
                      <a:r>
                        <a:rPr lang="ar-SA" sz="1400" b="1" u="sng" dirty="0" smtClean="0">
                          <a:solidFill>
                            <a:srgbClr val="FF0000"/>
                          </a:solidFill>
                          <a:effectLst/>
                          <a:cs typeface="B Nazanin" panose="00000400000000000000" pitchFamily="2" charset="-78"/>
                        </a:rPr>
                        <a:t>خود، </a:t>
                      </a:r>
                      <a:r>
                        <a:rPr lang="ar-SA" sz="1400" b="1" u="sng" dirty="0">
                          <a:solidFill>
                            <a:srgbClr val="FF0000"/>
                          </a:solidFill>
                          <a:effectLst/>
                          <a:cs typeface="B Nazanin" panose="00000400000000000000" pitchFamily="2" charset="-78"/>
                        </a:rPr>
                        <a:t>بررسی خاصی نیاز نیست و هر زمانی که از نظر روحی آمادگی دارد می تواند باردار شود.</a:t>
                      </a:r>
                      <a:endParaRPr lang="en-US" sz="1400" b="1" u="sng"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3103701161"/>
                  </a:ext>
                </a:extLst>
              </a:tr>
              <a:tr h="942017">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مکمل های دارویی</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just" rtl="1">
                        <a:lnSpc>
                          <a:spcPct val="100000"/>
                        </a:lnSpc>
                        <a:spcBef>
                          <a:spcPts val="500"/>
                        </a:spcBef>
                        <a:spcAft>
                          <a:spcPts val="0"/>
                        </a:spcAft>
                      </a:pPr>
                      <a:r>
                        <a:rPr lang="ar-SA" sz="1400" b="1" dirty="0">
                          <a:solidFill>
                            <a:schemeClr val="bg1"/>
                          </a:solidFill>
                          <a:effectLst/>
                          <a:cs typeface="B Nazanin" panose="00000400000000000000" pitchFamily="2" charset="-78"/>
                        </a:rPr>
                        <a:t>اسید فولیک.</a:t>
                      </a:r>
                      <a:endParaRPr lang="en-US" sz="1400" b="1" dirty="0">
                        <a:solidFill>
                          <a:schemeClr val="bg1"/>
                        </a:solidFill>
                        <a:effectLst/>
                        <a:cs typeface="B Nazanin" panose="00000400000000000000" pitchFamily="2" charset="-78"/>
                      </a:endParaRPr>
                    </a:p>
                    <a:p>
                      <a:pPr algn="just" rtl="1">
                        <a:lnSpc>
                          <a:spcPct val="100000"/>
                        </a:lnSpc>
                        <a:spcBef>
                          <a:spcPts val="500"/>
                        </a:spcBef>
                        <a:spcAft>
                          <a:spcPts val="0"/>
                        </a:spcAft>
                      </a:pPr>
                      <a:r>
                        <a:rPr lang="ar-SA" sz="1400" b="1" u="sng" dirty="0">
                          <a:solidFill>
                            <a:srgbClr val="FF0000"/>
                          </a:solidFill>
                          <a:effectLst/>
                          <a:cs typeface="B Nazanin" panose="00000400000000000000" pitchFamily="2" charset="-78"/>
                        </a:rPr>
                        <a:t>توصیه به مصرف ویتامین </a:t>
                      </a:r>
                      <a:r>
                        <a:rPr lang="en-US" sz="1400" b="1" u="sng" dirty="0">
                          <a:solidFill>
                            <a:srgbClr val="FF0000"/>
                          </a:solidFill>
                          <a:effectLst/>
                          <a:cs typeface="B Nazanin" panose="00000400000000000000" pitchFamily="2" charset="-78"/>
                        </a:rPr>
                        <a:t>D </a:t>
                      </a:r>
                      <a:r>
                        <a:rPr lang="ar-SA" sz="1400" b="1" u="sng" dirty="0">
                          <a:solidFill>
                            <a:srgbClr val="FF0000"/>
                          </a:solidFill>
                          <a:effectLst/>
                          <a:cs typeface="B Nazanin" panose="00000400000000000000" pitchFamily="2" charset="-78"/>
                        </a:rPr>
                        <a:t> به میزان 50.000 واحد ماهیانه.</a:t>
                      </a:r>
                      <a:endParaRPr lang="en-US" sz="1400" b="1" u="sng"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4077913661"/>
                  </a:ext>
                </a:extLst>
              </a:tr>
              <a:tr h="974814">
                <a:tc>
                  <a:txBody>
                    <a:bodyPr/>
                    <a:lstStyle/>
                    <a:p>
                      <a:pPr algn="ctr" rtl="1">
                        <a:lnSpc>
                          <a:spcPct val="115000"/>
                        </a:lnSpc>
                        <a:spcBef>
                          <a:spcPts val="500"/>
                        </a:spcBef>
                        <a:spcAft>
                          <a:spcPts val="0"/>
                        </a:spcAft>
                      </a:pPr>
                      <a:r>
                        <a:rPr lang="ar-SA" sz="1800" dirty="0">
                          <a:solidFill>
                            <a:schemeClr val="bg1"/>
                          </a:solidFill>
                          <a:effectLst/>
                          <a:cs typeface="B Nazanin" panose="00000400000000000000" pitchFamily="2" charset="-78"/>
                        </a:rPr>
                        <a:t>ايمن سازی (در صورت نیاز)</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r" rtl="1">
                        <a:lnSpc>
                          <a:spcPct val="100000"/>
                        </a:lnSpc>
                        <a:spcBef>
                          <a:spcPts val="500"/>
                        </a:spcBef>
                        <a:spcAft>
                          <a:spcPts val="0"/>
                        </a:spcAft>
                      </a:pPr>
                      <a:r>
                        <a:rPr lang="ar-SA" sz="1400" b="1" dirty="0">
                          <a:solidFill>
                            <a:schemeClr val="bg1"/>
                          </a:solidFill>
                          <a:effectLst/>
                          <a:cs typeface="B Nazanin" panose="00000400000000000000" pitchFamily="2" charset="-78"/>
                        </a:rPr>
                        <a:t>سرخجه، هپاتيت، توأم.</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40755" marR="4075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835486350"/>
                  </a:ext>
                </a:extLst>
              </a:tr>
            </a:tbl>
          </a:graphicData>
        </a:graphic>
      </p:graphicFrame>
      <p:cxnSp>
        <p:nvCxnSpPr>
          <p:cNvPr id="3" name="AutoShape 816"/>
          <p:cNvCxnSpPr>
            <a:cxnSpLocks noChangeShapeType="1"/>
          </p:cNvCxnSpPr>
          <p:nvPr/>
        </p:nvCxnSpPr>
        <p:spPr bwMode="auto">
          <a:xfrm flipH="1">
            <a:off x="15836053" y="2717067"/>
            <a:ext cx="893763" cy="588963"/>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1644140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431627509"/>
              </p:ext>
            </p:extLst>
          </p:nvPr>
        </p:nvGraphicFramePr>
        <p:xfrm>
          <a:off x="-7434" y="609600"/>
          <a:ext cx="9144000" cy="6305628"/>
        </p:xfrm>
        <a:graphic>
          <a:graphicData uri="http://schemas.openxmlformats.org/drawingml/2006/table">
            <a:tbl>
              <a:tblPr rtl="1" firstRow="1" firstCol="1" bandRow="1">
                <a:tableStyleId>{125E5076-3810-47DD-B79F-674D7AD40C01}</a:tableStyleId>
              </a:tblPr>
              <a:tblGrid>
                <a:gridCol w="1317220">
                  <a:extLst>
                    <a:ext uri="{9D8B030D-6E8A-4147-A177-3AD203B41FA5}">
                      <a16:colId xmlns:a16="http://schemas.microsoft.com/office/drawing/2014/main" val="2645809213"/>
                    </a:ext>
                  </a:extLst>
                </a:gridCol>
                <a:gridCol w="1128189">
                  <a:extLst>
                    <a:ext uri="{9D8B030D-6E8A-4147-A177-3AD203B41FA5}">
                      <a16:colId xmlns:a16="http://schemas.microsoft.com/office/drawing/2014/main" val="2298519220"/>
                    </a:ext>
                  </a:extLst>
                </a:gridCol>
                <a:gridCol w="2935958">
                  <a:extLst>
                    <a:ext uri="{9D8B030D-6E8A-4147-A177-3AD203B41FA5}">
                      <a16:colId xmlns:a16="http://schemas.microsoft.com/office/drawing/2014/main" val="3238714743"/>
                    </a:ext>
                  </a:extLst>
                </a:gridCol>
                <a:gridCol w="2064688">
                  <a:extLst>
                    <a:ext uri="{9D8B030D-6E8A-4147-A177-3AD203B41FA5}">
                      <a16:colId xmlns:a16="http://schemas.microsoft.com/office/drawing/2014/main" val="936642841"/>
                    </a:ext>
                  </a:extLst>
                </a:gridCol>
                <a:gridCol w="1697945">
                  <a:extLst>
                    <a:ext uri="{9D8B030D-6E8A-4147-A177-3AD203B41FA5}">
                      <a16:colId xmlns:a16="http://schemas.microsoft.com/office/drawing/2014/main" val="433425876"/>
                    </a:ext>
                  </a:extLst>
                </a:gridCol>
              </a:tblGrid>
              <a:tr h="889176">
                <a:tc>
                  <a:txBody>
                    <a:bodyPr/>
                    <a:lstStyle/>
                    <a:p>
                      <a:pPr algn="ctr" rtl="1">
                        <a:lnSpc>
                          <a:spcPct val="115000"/>
                        </a:lnSpc>
                        <a:spcBef>
                          <a:spcPts val="500"/>
                        </a:spcBef>
                        <a:spcAft>
                          <a:spcPts val="0"/>
                        </a:spcAft>
                      </a:pPr>
                      <a:r>
                        <a:rPr lang="ar-SA" sz="1800" b="1" dirty="0">
                          <a:solidFill>
                            <a:schemeClr val="bg1"/>
                          </a:solidFill>
                          <a:effectLst/>
                          <a:cs typeface="B Nazanin" panose="00000400000000000000" pitchFamily="2" charset="-78"/>
                        </a:rPr>
                        <a:t>خدمت</a:t>
                      </a:r>
                      <a:endParaRPr lang="en-US" sz="18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ar-SA" sz="1800" b="1" dirty="0">
                          <a:solidFill>
                            <a:schemeClr val="bg1"/>
                          </a:solidFill>
                          <a:effectLst/>
                          <a:cs typeface="B Nazanin" panose="00000400000000000000" pitchFamily="2" charset="-78"/>
                        </a:rPr>
                        <a:t>ارجاع دهنده</a:t>
                      </a:r>
                      <a:endParaRPr lang="en-US" sz="18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ar-SA" sz="1800" b="1" dirty="0">
                          <a:solidFill>
                            <a:schemeClr val="bg1"/>
                          </a:solidFill>
                          <a:effectLst/>
                          <a:cs typeface="B Nazanin" panose="00000400000000000000" pitchFamily="2" charset="-78"/>
                        </a:rPr>
                        <a:t>دلیل ارجاع</a:t>
                      </a:r>
                      <a:endParaRPr lang="en-US" sz="18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ar-SA" sz="1800" b="1" dirty="0">
                          <a:solidFill>
                            <a:schemeClr val="bg1"/>
                          </a:solidFill>
                          <a:effectLst/>
                          <a:cs typeface="B Nazanin" panose="00000400000000000000" pitchFamily="2" charset="-78"/>
                        </a:rPr>
                        <a:t>ارجاع به</a:t>
                      </a:r>
                      <a:endParaRPr lang="en-US" sz="18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r>
                        <a:rPr lang="ar-SA" sz="1800" b="1" dirty="0">
                          <a:solidFill>
                            <a:schemeClr val="bg1"/>
                          </a:solidFill>
                          <a:effectLst/>
                          <a:cs typeface="B Nazanin" panose="00000400000000000000" pitchFamily="2" charset="-78"/>
                        </a:rPr>
                        <a:t>اقدامات پس از ارجاع توسط ارجاع دهنده</a:t>
                      </a:r>
                      <a:endParaRPr lang="en-US" sz="18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912619882"/>
                  </a:ext>
                </a:extLst>
              </a:tr>
              <a:tr h="5359224">
                <a:tc>
                  <a:txBody>
                    <a:bodyPr/>
                    <a:lstStyle/>
                    <a:p>
                      <a:pPr algn="ctr" rtl="1">
                        <a:lnSpc>
                          <a:spcPct val="115000"/>
                        </a:lnSpc>
                        <a:spcBef>
                          <a:spcPts val="500"/>
                        </a:spcBef>
                        <a:spcAft>
                          <a:spcPts val="0"/>
                        </a:spcAft>
                      </a:pPr>
                      <a:endParaRPr lang="en-US" sz="1400" dirty="0" smtClean="0">
                        <a:effectLst/>
                        <a:cs typeface="B Nazanin" panose="00000400000000000000" pitchFamily="2" charset="-78"/>
                      </a:endParaRPr>
                    </a:p>
                    <a:p>
                      <a:pPr algn="ctr" rtl="1">
                        <a:lnSpc>
                          <a:spcPct val="115000"/>
                        </a:lnSpc>
                        <a:spcBef>
                          <a:spcPts val="500"/>
                        </a:spcBef>
                        <a:spcAft>
                          <a:spcPts val="0"/>
                        </a:spcAft>
                      </a:pPr>
                      <a:endParaRPr lang="en-US" sz="1400" dirty="0" smtClean="0">
                        <a:effectLst/>
                        <a:cs typeface="B Nazanin" panose="00000400000000000000" pitchFamily="2" charset="-78"/>
                      </a:endParaRPr>
                    </a:p>
                    <a:p>
                      <a:pPr algn="ctr" rtl="1">
                        <a:lnSpc>
                          <a:spcPct val="115000"/>
                        </a:lnSpc>
                        <a:spcBef>
                          <a:spcPts val="500"/>
                        </a:spcBef>
                        <a:spcAft>
                          <a:spcPts val="0"/>
                        </a:spcAft>
                      </a:pPr>
                      <a:endParaRPr lang="en-US" sz="1800" dirty="0" smtClean="0">
                        <a:solidFill>
                          <a:schemeClr val="bg1"/>
                        </a:solidFill>
                        <a:effectLst/>
                        <a:cs typeface="B Nazanin" panose="00000400000000000000" pitchFamily="2" charset="-78"/>
                      </a:endParaRPr>
                    </a:p>
                    <a:p>
                      <a:pPr algn="ctr" rtl="1">
                        <a:lnSpc>
                          <a:spcPct val="115000"/>
                        </a:lnSpc>
                        <a:spcBef>
                          <a:spcPts val="500"/>
                        </a:spcBef>
                        <a:spcAft>
                          <a:spcPts val="0"/>
                        </a:spcAft>
                      </a:pPr>
                      <a:endParaRPr lang="en-US" sz="1800" dirty="0" smtClean="0">
                        <a:solidFill>
                          <a:schemeClr val="bg1"/>
                        </a:solidFill>
                        <a:effectLst/>
                        <a:cs typeface="B Nazanin" panose="00000400000000000000" pitchFamily="2" charset="-78"/>
                      </a:endParaRPr>
                    </a:p>
                    <a:p>
                      <a:pPr algn="ctr" rtl="1">
                        <a:lnSpc>
                          <a:spcPct val="115000"/>
                        </a:lnSpc>
                        <a:spcBef>
                          <a:spcPts val="500"/>
                        </a:spcBef>
                        <a:spcAft>
                          <a:spcPts val="0"/>
                        </a:spcAft>
                      </a:pPr>
                      <a:r>
                        <a:rPr lang="ar-SA" sz="1800" dirty="0" smtClean="0">
                          <a:solidFill>
                            <a:schemeClr val="bg1"/>
                          </a:solidFill>
                          <a:effectLst/>
                          <a:cs typeface="B Nazanin" panose="00000400000000000000" pitchFamily="2" charset="-78"/>
                        </a:rPr>
                        <a:t>مراقبت </a:t>
                      </a:r>
                      <a:endParaRPr lang="en-US" sz="1800" dirty="0" smtClean="0">
                        <a:solidFill>
                          <a:schemeClr val="bg1"/>
                        </a:solidFill>
                        <a:effectLst/>
                        <a:cs typeface="B Nazanin" panose="00000400000000000000" pitchFamily="2" charset="-78"/>
                      </a:endParaRPr>
                    </a:p>
                    <a:p>
                      <a:pPr algn="ctr" rtl="1">
                        <a:lnSpc>
                          <a:spcPct val="115000"/>
                        </a:lnSpc>
                        <a:spcBef>
                          <a:spcPts val="500"/>
                        </a:spcBef>
                        <a:spcAft>
                          <a:spcPts val="0"/>
                        </a:spcAft>
                      </a:pPr>
                      <a:r>
                        <a:rPr lang="ar-SA" sz="1800" dirty="0" smtClean="0">
                          <a:solidFill>
                            <a:schemeClr val="bg1"/>
                          </a:solidFill>
                          <a:effectLst/>
                          <a:cs typeface="B Nazanin" panose="00000400000000000000" pitchFamily="2" charset="-78"/>
                        </a:rPr>
                        <a:t>پیش </a:t>
                      </a:r>
                      <a:r>
                        <a:rPr lang="ar-SA" sz="1800" dirty="0">
                          <a:solidFill>
                            <a:schemeClr val="bg1"/>
                          </a:solidFill>
                          <a:effectLst/>
                          <a:cs typeface="B Nazanin" panose="00000400000000000000" pitchFamily="2" charset="-78"/>
                        </a:rPr>
                        <a:t>از بارداری</a:t>
                      </a:r>
                      <a:endParaRPr lang="en-US" sz="1800"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115000"/>
                        </a:lnSpc>
                        <a:spcBef>
                          <a:spcPts val="500"/>
                        </a:spcBef>
                        <a:spcAft>
                          <a:spcPts val="0"/>
                        </a:spcAft>
                      </a:pPr>
                      <a:endParaRPr lang="en-US" sz="1400" b="1" dirty="0" smtClean="0">
                        <a:effectLst/>
                        <a:cs typeface="B Nazanin" panose="00000400000000000000" pitchFamily="2" charset="-78"/>
                      </a:endParaRPr>
                    </a:p>
                    <a:p>
                      <a:pPr algn="ctr" rtl="1">
                        <a:lnSpc>
                          <a:spcPct val="115000"/>
                        </a:lnSpc>
                        <a:spcBef>
                          <a:spcPts val="500"/>
                        </a:spcBef>
                        <a:spcAft>
                          <a:spcPts val="0"/>
                        </a:spcAft>
                      </a:pPr>
                      <a:endParaRPr lang="en-US" sz="1400" b="1" dirty="0" smtClean="0">
                        <a:effectLst/>
                        <a:cs typeface="B Nazanin" panose="00000400000000000000" pitchFamily="2" charset="-78"/>
                      </a:endParaRPr>
                    </a:p>
                    <a:p>
                      <a:pPr algn="ctr" rtl="1">
                        <a:lnSpc>
                          <a:spcPct val="115000"/>
                        </a:lnSpc>
                        <a:spcBef>
                          <a:spcPts val="500"/>
                        </a:spcBef>
                        <a:spcAft>
                          <a:spcPts val="0"/>
                        </a:spcAft>
                      </a:pPr>
                      <a:endParaRPr lang="en-US" sz="1400" b="1" dirty="0" smtClean="0">
                        <a:effectLst/>
                        <a:cs typeface="B Nazanin" panose="00000400000000000000" pitchFamily="2" charset="-78"/>
                      </a:endParaRPr>
                    </a:p>
                    <a:p>
                      <a:pPr algn="ctr" rtl="1">
                        <a:lnSpc>
                          <a:spcPct val="115000"/>
                        </a:lnSpc>
                        <a:spcBef>
                          <a:spcPts val="500"/>
                        </a:spcBef>
                        <a:spcAft>
                          <a:spcPts val="0"/>
                        </a:spcAft>
                      </a:pPr>
                      <a:endParaRPr lang="en-US" sz="1400" b="1" dirty="0" smtClean="0">
                        <a:effectLst/>
                        <a:cs typeface="B Nazanin" panose="00000400000000000000" pitchFamily="2" charset="-78"/>
                      </a:endParaRPr>
                    </a:p>
                    <a:p>
                      <a:pPr algn="ctr" rtl="1">
                        <a:lnSpc>
                          <a:spcPct val="115000"/>
                        </a:lnSpc>
                        <a:spcBef>
                          <a:spcPts val="500"/>
                        </a:spcBef>
                        <a:spcAft>
                          <a:spcPts val="0"/>
                        </a:spcAft>
                      </a:pPr>
                      <a:r>
                        <a:rPr lang="ar-SA" sz="1400" b="1" dirty="0" smtClean="0">
                          <a:solidFill>
                            <a:schemeClr val="bg1"/>
                          </a:solidFill>
                          <a:effectLst/>
                          <a:cs typeface="B Nazanin" panose="00000400000000000000" pitchFamily="2" charset="-78"/>
                        </a:rPr>
                        <a:t>ماما</a:t>
                      </a:r>
                      <a:r>
                        <a:rPr lang="ar-SA" sz="1400" b="1" dirty="0">
                          <a:solidFill>
                            <a:schemeClr val="bg1"/>
                          </a:solidFill>
                          <a:effectLst/>
                          <a:cs typeface="B Nazanin" panose="00000400000000000000" pitchFamily="2" charset="-78"/>
                        </a:rPr>
                        <a:t>، پزشک عمومی</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just" rtl="1">
                        <a:lnSpc>
                          <a:spcPct val="150000"/>
                        </a:lnSpc>
                        <a:spcBef>
                          <a:spcPts val="500"/>
                        </a:spcBef>
                        <a:spcAft>
                          <a:spcPts val="0"/>
                        </a:spcAft>
                      </a:pPr>
                      <a:r>
                        <a:rPr lang="ar-SA" sz="1400" b="1" dirty="0">
                          <a:solidFill>
                            <a:srgbClr val="FF0000"/>
                          </a:solidFill>
                          <a:effectLst/>
                          <a:cs typeface="B Nazanin" panose="00000400000000000000" pitchFamily="2" charset="-78"/>
                        </a:rPr>
                        <a:t>-</a:t>
                      </a:r>
                      <a:r>
                        <a:rPr lang="ar-SA" sz="1400" b="1" u="sng" dirty="0">
                          <a:solidFill>
                            <a:srgbClr val="FF0000"/>
                          </a:solidFill>
                          <a:effectLst/>
                          <a:cs typeface="B Nazanin" panose="00000400000000000000" pitchFamily="2" charset="-78"/>
                        </a:rPr>
                        <a:t>ناهنجاری</a:t>
                      </a:r>
                      <a:r>
                        <a:rPr lang="ar-SA" sz="1400" b="1" dirty="0">
                          <a:solidFill>
                            <a:srgbClr val="FF0000"/>
                          </a:solidFill>
                          <a:effectLst/>
                          <a:cs typeface="B Nazanin" panose="00000400000000000000" pitchFamily="2" charset="-78"/>
                        </a:rPr>
                        <a:t> </a:t>
                      </a:r>
                      <a:r>
                        <a:rPr lang="ar-SA" sz="1400" b="1" dirty="0">
                          <a:solidFill>
                            <a:schemeClr val="bg1"/>
                          </a:solidFill>
                          <a:effectLst/>
                          <a:cs typeface="B Nazanin" panose="00000400000000000000" pitchFamily="2" charset="-78"/>
                        </a:rPr>
                        <a:t>دستگاه تناسلی (رحم دو شاخ، رحم سپتوم دار، ...)؛</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dirty="0">
                          <a:solidFill>
                            <a:schemeClr val="bg1"/>
                          </a:solidFill>
                          <a:effectLst/>
                          <a:cs typeface="B Nazanin" panose="00000400000000000000" pitchFamily="2" charset="-78"/>
                        </a:rPr>
                        <a:t>-سابقه مصرف</a:t>
                      </a:r>
                      <a:r>
                        <a:rPr lang="ar-SA" sz="1400" b="1" dirty="0">
                          <a:solidFill>
                            <a:srgbClr val="FF0000"/>
                          </a:solidFill>
                          <a:effectLst/>
                          <a:cs typeface="B Nazanin" panose="00000400000000000000" pitchFamily="2" charset="-78"/>
                        </a:rPr>
                        <a:t> </a:t>
                      </a:r>
                      <a:r>
                        <a:rPr lang="ar-SA" sz="1400" b="1" u="sng" dirty="0">
                          <a:solidFill>
                            <a:srgbClr val="FF0000"/>
                          </a:solidFill>
                          <a:effectLst/>
                          <a:cs typeface="B Nazanin" panose="00000400000000000000" pitchFamily="2" charset="-78"/>
                        </a:rPr>
                        <a:t>داروهای</a:t>
                      </a:r>
                      <a:r>
                        <a:rPr lang="ar-SA" sz="1400" b="1" dirty="0">
                          <a:solidFill>
                            <a:srgbClr val="FF0000"/>
                          </a:solidFill>
                          <a:effectLst/>
                          <a:cs typeface="B Nazanin" panose="00000400000000000000" pitchFamily="2" charset="-78"/>
                        </a:rPr>
                        <a:t> </a:t>
                      </a:r>
                      <a:r>
                        <a:rPr lang="ar-SA" sz="1400" b="1" dirty="0">
                          <a:solidFill>
                            <a:schemeClr val="bg1"/>
                          </a:solidFill>
                          <a:effectLst/>
                          <a:cs typeface="B Nazanin" panose="00000400000000000000" pitchFamily="2" charset="-78"/>
                        </a:rPr>
                        <a:t>ضد افسردگی و سایر داروهای مصرفی در چند ماه اخیر توسط زنان در سنین باروری از جمله راکوتان، </a:t>
                      </a:r>
                      <a:r>
                        <a:rPr lang="en-US" sz="1400" b="1" dirty="0">
                          <a:solidFill>
                            <a:schemeClr val="bg1"/>
                          </a:solidFill>
                          <a:effectLst/>
                          <a:cs typeface="B Nazanin" panose="00000400000000000000" pitchFamily="2" charset="-78"/>
                        </a:rPr>
                        <a:t>MTX </a:t>
                      </a:r>
                      <a:r>
                        <a:rPr lang="ar-SA" sz="1400" b="1" dirty="0">
                          <a:solidFill>
                            <a:schemeClr val="bg1"/>
                          </a:solidFill>
                          <a:effectLst/>
                          <a:cs typeface="B Nazanin" panose="00000400000000000000" pitchFamily="2" charset="-78"/>
                        </a:rPr>
                        <a:t>، ... و نیز انجام این بررسی در همسران آنان خصوصا در طی 5 تا 6 ماه گذشته؛</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dirty="0">
                          <a:solidFill>
                            <a:srgbClr val="FF0000"/>
                          </a:solidFill>
                          <a:effectLst/>
                          <a:cs typeface="B Nazanin" panose="00000400000000000000" pitchFamily="2" charset="-78"/>
                        </a:rPr>
                        <a:t>- </a:t>
                      </a:r>
                      <a:r>
                        <a:rPr lang="ar-SA" sz="1400" b="1" u="sng" dirty="0">
                          <a:solidFill>
                            <a:srgbClr val="FF0000"/>
                          </a:solidFill>
                          <a:effectLst/>
                          <a:cs typeface="B Nazanin" panose="00000400000000000000" pitchFamily="2" charset="-78"/>
                        </a:rPr>
                        <a:t>سابقه </a:t>
                      </a:r>
                      <a:r>
                        <a:rPr lang="ar-SA" sz="1400" b="1" dirty="0">
                          <a:solidFill>
                            <a:schemeClr val="bg1"/>
                          </a:solidFill>
                          <a:effectLst/>
                          <a:cs typeface="B Nazanin" panose="00000400000000000000" pitchFamily="2" charset="-78"/>
                        </a:rPr>
                        <a:t>یک سقط بالای 10 هفته یا سابقه دو و بیش از دو سقط </a:t>
                      </a:r>
                      <a:r>
                        <a:rPr lang="ar-SA" sz="1400" b="1" dirty="0" smtClean="0">
                          <a:solidFill>
                            <a:schemeClr val="bg1"/>
                          </a:solidFill>
                          <a:effectLst/>
                          <a:cs typeface="B Nazanin" panose="00000400000000000000" pitchFamily="2" charset="-78"/>
                        </a:rPr>
                        <a:t>مکرر.</a:t>
                      </a:r>
                      <a:endParaRPr lang="en-US" sz="1400" b="1" dirty="0">
                        <a:solidFill>
                          <a:schemeClr val="bg1"/>
                        </a:solidFill>
                        <a:effectLst/>
                        <a:cs typeface="B Nazanin" panose="00000400000000000000" pitchFamily="2" charset="-78"/>
                      </a:endParaRPr>
                    </a:p>
                    <a:p>
                      <a:pPr algn="just" rtl="1">
                        <a:lnSpc>
                          <a:spcPct val="150000"/>
                        </a:lnSpc>
                        <a:spcBef>
                          <a:spcPts val="500"/>
                        </a:spcBef>
                        <a:spcAft>
                          <a:spcPts val="0"/>
                        </a:spcAft>
                      </a:pPr>
                      <a:r>
                        <a:rPr lang="ar-SA" sz="1400" b="1" u="sng" dirty="0">
                          <a:solidFill>
                            <a:srgbClr val="FF0000"/>
                          </a:solidFill>
                          <a:effectLst/>
                          <a:cs typeface="B Nazanin" panose="00000400000000000000" pitchFamily="2" charset="-78"/>
                        </a:rPr>
                        <a:t>توجه: سایر ارجاعات و پیگیری‌ها در این سطح مطابق راهنمای مراقبت‌های ادغام یافته سلامت مادران.</a:t>
                      </a:r>
                      <a:endParaRPr lang="en-US" sz="1400" b="1" u="sng"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just" rtl="1">
                        <a:lnSpc>
                          <a:spcPct val="200000"/>
                        </a:lnSpc>
                        <a:spcBef>
                          <a:spcPts val="500"/>
                        </a:spcBef>
                        <a:spcAft>
                          <a:spcPts val="0"/>
                        </a:spcAft>
                      </a:pPr>
                      <a:r>
                        <a:rPr lang="ar-SA" sz="1400" b="1" dirty="0">
                          <a:solidFill>
                            <a:schemeClr val="bg1"/>
                          </a:solidFill>
                          <a:effectLst/>
                          <a:cs typeface="B Nazanin" panose="00000400000000000000" pitchFamily="2" charset="-78"/>
                        </a:rPr>
                        <a:t>متخصص زنان- </a:t>
                      </a:r>
                      <a:r>
                        <a:rPr lang="ar-SA" sz="1400" b="1" dirty="0" smtClean="0">
                          <a:solidFill>
                            <a:schemeClr val="bg1"/>
                          </a:solidFill>
                          <a:effectLst/>
                          <a:cs typeface="B Nazanin" panose="00000400000000000000" pitchFamily="2" charset="-78"/>
                        </a:rPr>
                        <a:t>زایمان</a:t>
                      </a:r>
                      <a:r>
                        <a:rPr lang="fa-IR" sz="1400" b="1" dirty="0" smtClean="0">
                          <a:solidFill>
                            <a:schemeClr val="bg1"/>
                          </a:solidFill>
                          <a:effectLst/>
                          <a:cs typeface="B Nazanin" panose="00000400000000000000" pitchFamily="2" charset="-78"/>
                        </a:rPr>
                        <a:t>، </a:t>
                      </a:r>
                      <a:r>
                        <a:rPr lang="fa-IR" sz="1400" b="1" dirty="0" err="1" smtClean="0">
                          <a:solidFill>
                            <a:schemeClr val="bg1"/>
                          </a:solidFill>
                          <a:effectLst/>
                          <a:cs typeface="B Nazanin" panose="00000400000000000000" pitchFamily="2" charset="-78"/>
                        </a:rPr>
                        <a:t>پریناتولوژیست</a:t>
                      </a:r>
                      <a:r>
                        <a:rPr lang="ar-SA" sz="1400" b="1" dirty="0" smtClean="0">
                          <a:solidFill>
                            <a:schemeClr val="bg1"/>
                          </a:solidFill>
                          <a:effectLst/>
                          <a:cs typeface="B Nazanin" panose="00000400000000000000" pitchFamily="2" charset="-78"/>
                        </a:rPr>
                        <a:t> </a:t>
                      </a:r>
                      <a:r>
                        <a:rPr lang="ar-SA" sz="1400" b="1" dirty="0">
                          <a:solidFill>
                            <a:schemeClr val="bg1"/>
                          </a:solidFill>
                          <a:effectLst/>
                          <a:cs typeface="B Nazanin" panose="00000400000000000000" pitchFamily="2" charset="-78"/>
                        </a:rPr>
                        <a:t>و در صورت نیاز به متخصص مربوط به بیماری </a:t>
                      </a:r>
                      <a:r>
                        <a:rPr lang="ar-SA" sz="1400" b="1" dirty="0" smtClean="0">
                          <a:solidFill>
                            <a:schemeClr val="bg1"/>
                          </a:solidFill>
                          <a:effectLst/>
                          <a:cs typeface="B Nazanin" panose="00000400000000000000" pitchFamily="2" charset="-78"/>
                        </a:rPr>
                        <a:t>زمینه‌ای </a:t>
                      </a:r>
                      <a:r>
                        <a:rPr lang="ar-SA" sz="1400" b="1" dirty="0">
                          <a:solidFill>
                            <a:schemeClr val="bg1"/>
                          </a:solidFill>
                          <a:effectLst/>
                          <a:cs typeface="B Nazanin" panose="00000400000000000000" pitchFamily="2" charset="-78"/>
                        </a:rPr>
                        <a:t>و ...</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lnSpc>
                          <a:spcPct val="200000"/>
                        </a:lnSpc>
                        <a:spcBef>
                          <a:spcPts val="500"/>
                        </a:spcBef>
                        <a:spcAft>
                          <a:spcPts val="0"/>
                        </a:spcAft>
                      </a:pPr>
                      <a:r>
                        <a:rPr lang="ar-SA" sz="1400" b="1" dirty="0">
                          <a:solidFill>
                            <a:schemeClr val="bg1"/>
                          </a:solidFill>
                          <a:effectLst/>
                          <a:cs typeface="B Nazanin" panose="00000400000000000000" pitchFamily="2" charset="-78"/>
                        </a:rPr>
                        <a:t>-پیگیری نتیجه ارجاع</a:t>
                      </a:r>
                      <a:endParaRPr lang="en-US" sz="1400" b="1" dirty="0">
                        <a:solidFill>
                          <a:schemeClr val="bg1"/>
                        </a:solidFill>
                        <a:effectLst/>
                        <a:cs typeface="B Nazanin" panose="00000400000000000000" pitchFamily="2" charset="-78"/>
                      </a:endParaRPr>
                    </a:p>
                    <a:p>
                      <a:pPr algn="r" rtl="1">
                        <a:lnSpc>
                          <a:spcPct val="200000"/>
                        </a:lnSpc>
                        <a:spcBef>
                          <a:spcPts val="500"/>
                        </a:spcBef>
                        <a:spcAft>
                          <a:spcPts val="0"/>
                        </a:spcAft>
                      </a:pPr>
                      <a:r>
                        <a:rPr lang="ar-SA" sz="1400" b="1" dirty="0">
                          <a:solidFill>
                            <a:schemeClr val="bg1"/>
                          </a:solidFill>
                          <a:effectLst/>
                          <a:cs typeface="B Nazanin" panose="00000400000000000000" pitchFamily="2" charset="-78"/>
                        </a:rPr>
                        <a:t>-ثبت نتایج در سامانه</a:t>
                      </a:r>
                      <a:endParaRPr lang="en-US" sz="1400" b="1" dirty="0">
                        <a:solidFill>
                          <a:schemeClr val="bg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603268340"/>
                  </a:ext>
                </a:extLst>
              </a:tr>
            </a:tbl>
          </a:graphicData>
        </a:graphic>
      </p:graphicFrame>
      <p:sp>
        <p:nvSpPr>
          <p:cNvPr id="3" name="Subtitle 2"/>
          <p:cNvSpPr txBox="1">
            <a:spLocks/>
          </p:cNvSpPr>
          <p:nvPr/>
        </p:nvSpPr>
        <p:spPr>
          <a:xfrm>
            <a:off x="-7434" y="0"/>
            <a:ext cx="9144000" cy="609600"/>
          </a:xfrm>
          <a:prstGeom prst="rect">
            <a:avLst/>
          </a:prstGeom>
          <a:solidFill>
            <a:schemeClr val="accent3">
              <a:lumMod val="60000"/>
              <a:lumOff val="40000"/>
            </a:schemeClr>
          </a:solidFill>
        </p:spPr>
        <p:txBody>
          <a:bodyPr vert="horz" lIns="91440" tIns="45720" rIns="91440" bIns="45720" rtlCol="0" anchor="ctr">
            <a:normAutofit/>
          </a:bodyPr>
          <a:lstStyle>
            <a:lvl1pPr algn="r" defTabSz="914400" rtl="1">
              <a:lnSpc>
                <a:spcPct val="90000"/>
              </a:lnSpc>
              <a:spcBef>
                <a:spcPct val="0"/>
              </a:spcBef>
              <a:buNone/>
              <a:defRPr sz="2800" cap="all" baseline="0">
                <a:solidFill>
                  <a:schemeClr val="accent1">
                    <a:lumMod val="40000"/>
                    <a:lumOff val="60000"/>
                  </a:schemeClr>
                </a:solidFill>
                <a:effectLst>
                  <a:outerShdw blurRad="50800" dist="25400" dir="4980000" algn="tl" rotWithShape="0">
                    <a:srgbClr val="000000">
                      <a:alpha val="36000"/>
                    </a:srgbClr>
                  </a:outerShdw>
                </a:effectLst>
                <a:cs typeface="B Titr" panose="00000700000000000000" pitchFamily="2" charset="-78"/>
              </a:defRPr>
            </a:lvl1pPr>
          </a:lstStyle>
          <a:p>
            <a:r>
              <a:rPr lang="fa-IR" sz="1800" b="1" dirty="0">
                <a:solidFill>
                  <a:schemeClr val="bg1"/>
                </a:solidFill>
                <a:effectLst/>
                <a:cs typeface="B Nazanin" panose="00000400000000000000" pitchFamily="2" charset="-78"/>
              </a:rPr>
              <a:t>ارجاع به سطح بالاتر در مراقبت پیش از بارداری</a:t>
            </a:r>
            <a:endParaRPr lang="en-US" sz="1800" b="1" dirty="0">
              <a:solidFill>
                <a:schemeClr val="bg1"/>
              </a:solidFill>
              <a:effectLst/>
              <a:cs typeface="B Nazanin" panose="00000400000000000000" pitchFamily="2" charset="-78"/>
            </a:endParaRPr>
          </a:p>
        </p:txBody>
      </p:sp>
    </p:spTree>
    <p:extLst>
      <p:ext uri="{BB962C8B-B14F-4D97-AF65-F5344CB8AC3E}">
        <p14:creationId xmlns:p14="http://schemas.microsoft.com/office/powerpoint/2010/main" val="125273249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3259" y="1300787"/>
            <a:ext cx="6517482" cy="1213814"/>
          </a:xfrm>
        </p:spPr>
        <p:txBody>
          <a:bodyPr/>
          <a:lstStyle/>
          <a:p>
            <a:r>
              <a:rPr lang="fa-IR" b="1" dirty="0">
                <a:solidFill>
                  <a:srgbClr val="C00000"/>
                </a:solidFill>
                <a:cs typeface="B Titr" panose="00000700000000000000" pitchFamily="2" charset="-78"/>
              </a:rPr>
              <a:t>خدمات آموزشی- مراقبتی</a:t>
            </a:r>
            <a:endParaRPr lang="en-US" dirty="0">
              <a:solidFill>
                <a:srgbClr val="C00000"/>
              </a:solidFill>
              <a:cs typeface="B Titr" panose="00000700000000000000" pitchFamily="2" charset="-78"/>
            </a:endParaRPr>
          </a:p>
        </p:txBody>
      </p:sp>
      <p:sp>
        <p:nvSpPr>
          <p:cNvPr id="3" name="Subtitle 2"/>
          <p:cNvSpPr>
            <a:spLocks noGrp="1"/>
          </p:cNvSpPr>
          <p:nvPr>
            <p:ph type="subTitle" idx="1"/>
          </p:nvPr>
        </p:nvSpPr>
        <p:spPr>
          <a:xfrm>
            <a:off x="1301536" y="3276601"/>
            <a:ext cx="6517482" cy="1066800"/>
          </a:xfrm>
        </p:spPr>
        <p:txBody>
          <a:bodyPr>
            <a:normAutofit/>
          </a:bodyPr>
          <a:lstStyle/>
          <a:p>
            <a:r>
              <a:rPr lang="fa-IR" sz="3600" b="1" dirty="0">
                <a:solidFill>
                  <a:srgbClr val="333399"/>
                </a:solidFill>
                <a:cs typeface="B Titr" panose="00000700000000000000" pitchFamily="2" charset="-78"/>
                <a:hlinkClick r:id="rId2" action="ppaction://hlinkfile"/>
              </a:rPr>
              <a:t>مراقبت نیمه اول بارداری</a:t>
            </a:r>
            <a:endParaRPr lang="en-US" sz="3600" b="1" dirty="0">
              <a:solidFill>
                <a:srgbClr val="333399"/>
              </a:solidFill>
              <a:cs typeface="B Titr" panose="00000700000000000000" pitchFamily="2" charset="-78"/>
            </a:endParaRPr>
          </a:p>
          <a:p>
            <a:endParaRPr lang="en-US" sz="2400" dirty="0">
              <a:solidFill>
                <a:srgbClr val="333399"/>
              </a:solidFill>
            </a:endParaRPr>
          </a:p>
        </p:txBody>
      </p:sp>
    </p:spTree>
    <p:extLst>
      <p:ext uri="{BB962C8B-B14F-4D97-AF65-F5344CB8AC3E}">
        <p14:creationId xmlns:p14="http://schemas.microsoft.com/office/powerpoint/2010/main" val="9876016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80692708"/>
              </p:ext>
            </p:extLst>
          </p:nvPr>
        </p:nvGraphicFramePr>
        <p:xfrm>
          <a:off x="-76200" y="-381000"/>
          <a:ext cx="9351579" cy="6998377"/>
        </p:xfrm>
        <a:graphic>
          <a:graphicData uri="http://schemas.openxmlformats.org/drawingml/2006/table">
            <a:tbl>
              <a:tblPr rtl="1" firstRow="1" firstCol="1" bandRow="1">
                <a:tableStyleId>{37CE84F3-28C3-443E-9E96-99CF82512B78}</a:tableStyleId>
              </a:tblPr>
              <a:tblGrid>
                <a:gridCol w="1141577">
                  <a:extLst>
                    <a:ext uri="{9D8B030D-6E8A-4147-A177-3AD203B41FA5}">
                      <a16:colId xmlns:a16="http://schemas.microsoft.com/office/drawing/2014/main" val="4152454641"/>
                    </a:ext>
                  </a:extLst>
                </a:gridCol>
                <a:gridCol w="2940481">
                  <a:extLst>
                    <a:ext uri="{9D8B030D-6E8A-4147-A177-3AD203B41FA5}">
                      <a16:colId xmlns:a16="http://schemas.microsoft.com/office/drawing/2014/main" val="3767601774"/>
                    </a:ext>
                  </a:extLst>
                </a:gridCol>
                <a:gridCol w="2756639">
                  <a:extLst>
                    <a:ext uri="{9D8B030D-6E8A-4147-A177-3AD203B41FA5}">
                      <a16:colId xmlns:a16="http://schemas.microsoft.com/office/drawing/2014/main" val="2432859840"/>
                    </a:ext>
                  </a:extLst>
                </a:gridCol>
                <a:gridCol w="2512882">
                  <a:extLst>
                    <a:ext uri="{9D8B030D-6E8A-4147-A177-3AD203B41FA5}">
                      <a16:colId xmlns:a16="http://schemas.microsoft.com/office/drawing/2014/main" val="2925529462"/>
                    </a:ext>
                  </a:extLst>
                </a:gridCol>
              </a:tblGrid>
              <a:tr h="950185">
                <a:tc>
                  <a:txBody>
                    <a:bodyPr/>
                    <a:lstStyle/>
                    <a:p>
                      <a:pPr algn="ctr" rtl="1">
                        <a:lnSpc>
                          <a:spcPct val="115000"/>
                        </a:lnSpc>
                        <a:spcBef>
                          <a:spcPts val="500"/>
                        </a:spcBef>
                        <a:spcAft>
                          <a:spcPts val="0"/>
                        </a:spcAft>
                      </a:pPr>
                      <a:r>
                        <a:rPr lang="ar-SA" sz="1200" dirty="0">
                          <a:solidFill>
                            <a:srgbClr val="001400"/>
                          </a:solidFill>
                          <a:effectLst/>
                          <a:cs typeface="B Nazanin" panose="00000400000000000000" pitchFamily="2" charset="-78"/>
                        </a:rPr>
                        <a:t> </a:t>
                      </a:r>
                      <a:endParaRPr lang="en-US" sz="1200" dirty="0">
                        <a:solidFill>
                          <a:srgbClr val="001400"/>
                        </a:solidFill>
                        <a:effectLst/>
                        <a:cs typeface="B Nazanin" panose="00000400000000000000" pitchFamily="2" charset="-78"/>
                      </a:endParaRPr>
                    </a:p>
                    <a:p>
                      <a:pPr algn="ctr" rtl="1">
                        <a:lnSpc>
                          <a:spcPct val="115000"/>
                        </a:lnSpc>
                        <a:spcBef>
                          <a:spcPts val="500"/>
                        </a:spcBef>
                        <a:spcAft>
                          <a:spcPts val="0"/>
                        </a:spcAft>
                      </a:pPr>
                      <a:r>
                        <a:rPr lang="ar-SA" sz="1200" dirty="0">
                          <a:solidFill>
                            <a:srgbClr val="001400"/>
                          </a:solidFill>
                          <a:effectLst/>
                          <a:cs typeface="B Nazanin" panose="00000400000000000000" pitchFamily="2" charset="-78"/>
                        </a:rPr>
                        <a:t>نوع مراقبت</a:t>
                      </a:r>
                      <a:endParaRPr lang="en-US" sz="12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fa-IR" sz="1400" dirty="0" smtClean="0">
                          <a:solidFill>
                            <a:srgbClr val="FF0000"/>
                          </a:solidFill>
                          <a:effectLst/>
                          <a:cs typeface="B Nazanin" panose="00000400000000000000" pitchFamily="2" charset="-78"/>
                        </a:rPr>
                        <a:t>مراقبت 1-0</a:t>
                      </a:r>
                    </a:p>
                    <a:p>
                      <a:pPr algn="ctr" rtl="1">
                        <a:lnSpc>
                          <a:spcPct val="115000"/>
                        </a:lnSpc>
                        <a:spcBef>
                          <a:spcPts val="500"/>
                        </a:spcBef>
                        <a:spcAft>
                          <a:spcPts val="0"/>
                        </a:spcAft>
                      </a:pPr>
                      <a:r>
                        <a:rPr lang="ar-SA" sz="1400" dirty="0" smtClean="0">
                          <a:solidFill>
                            <a:srgbClr val="FF0000"/>
                          </a:solidFill>
                          <a:effectLst/>
                          <a:cs typeface="B Nazanin" panose="00000400000000000000" pitchFamily="2" charset="-78"/>
                        </a:rPr>
                        <a:t>از </a:t>
                      </a:r>
                      <a:r>
                        <a:rPr lang="ar-SA" sz="1400" dirty="0">
                          <a:solidFill>
                            <a:srgbClr val="FF0000"/>
                          </a:solidFill>
                          <a:effectLst/>
                          <a:cs typeface="B Nazanin" panose="00000400000000000000" pitchFamily="2" charset="-78"/>
                        </a:rPr>
                        <a:t>زمان تشخیص بارداری </a:t>
                      </a:r>
                      <a:endParaRPr lang="en-US" sz="1400" dirty="0">
                        <a:solidFill>
                          <a:srgbClr val="FF0000"/>
                        </a:solidFill>
                        <a:effectLst/>
                        <a:cs typeface="B Nazanin" panose="00000400000000000000" pitchFamily="2" charset="-78"/>
                      </a:endParaRPr>
                    </a:p>
                    <a:p>
                      <a:pPr algn="ctr" rtl="1">
                        <a:lnSpc>
                          <a:spcPct val="115000"/>
                        </a:lnSpc>
                        <a:spcBef>
                          <a:spcPts val="500"/>
                        </a:spcBef>
                        <a:spcAft>
                          <a:spcPts val="0"/>
                        </a:spcAft>
                      </a:pPr>
                      <a:r>
                        <a:rPr lang="ar-SA" sz="1400" dirty="0">
                          <a:solidFill>
                            <a:srgbClr val="FF0000"/>
                          </a:solidFill>
                          <a:effectLst/>
                          <a:cs typeface="B Nazanin" panose="00000400000000000000" pitchFamily="2" charset="-78"/>
                        </a:rPr>
                        <a:t>تا 5 هفته و 6 </a:t>
                      </a:r>
                      <a:r>
                        <a:rPr lang="ar-SA" sz="1400" dirty="0" smtClean="0">
                          <a:solidFill>
                            <a:srgbClr val="FF0000"/>
                          </a:solidFill>
                          <a:effectLst/>
                          <a:cs typeface="B Nazanin" panose="00000400000000000000" pitchFamily="2" charset="-78"/>
                        </a:rPr>
                        <a:t>روز</a:t>
                      </a:r>
                      <a:r>
                        <a:rPr lang="fa-IR" sz="1400" dirty="0" smtClean="0">
                          <a:solidFill>
                            <a:srgbClr val="FF0000"/>
                          </a:solidFill>
                          <a:effectLst/>
                          <a:cs typeface="B Nazanin" panose="00000400000000000000" pitchFamily="2" charset="-78"/>
                        </a:rPr>
                        <a:t> (توسط ماما/پزشک عمومی)</a:t>
                      </a:r>
                      <a:endParaRPr lang="en-US" sz="1400"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ar-SA" sz="1400" dirty="0">
                          <a:solidFill>
                            <a:srgbClr val="001400"/>
                          </a:solidFill>
                          <a:effectLst/>
                          <a:cs typeface="B Nazanin" panose="00000400000000000000" pitchFamily="2" charset="-78"/>
                        </a:rPr>
                        <a:t>مراقبت </a:t>
                      </a:r>
                      <a:r>
                        <a:rPr lang="fa-IR" sz="1400" dirty="0" smtClean="0">
                          <a:solidFill>
                            <a:srgbClr val="001400"/>
                          </a:solidFill>
                          <a:effectLst/>
                          <a:cs typeface="B Nazanin" panose="00000400000000000000" pitchFamily="2" charset="-78"/>
                        </a:rPr>
                        <a:t>1</a:t>
                      </a:r>
                      <a:endParaRPr lang="en-US" sz="1400" dirty="0">
                        <a:solidFill>
                          <a:srgbClr val="001400"/>
                        </a:solidFill>
                        <a:effectLst/>
                        <a:cs typeface="B Nazanin" panose="00000400000000000000" pitchFamily="2" charset="-78"/>
                      </a:endParaRPr>
                    </a:p>
                    <a:p>
                      <a:pPr algn="ctr" rtl="1">
                        <a:lnSpc>
                          <a:spcPct val="115000"/>
                        </a:lnSpc>
                        <a:spcBef>
                          <a:spcPts val="500"/>
                        </a:spcBef>
                        <a:spcAft>
                          <a:spcPts val="0"/>
                        </a:spcAft>
                      </a:pPr>
                      <a:r>
                        <a:rPr lang="ar-SA" sz="1400" dirty="0">
                          <a:solidFill>
                            <a:srgbClr val="001400"/>
                          </a:solidFill>
                          <a:effectLst/>
                          <a:cs typeface="B Nazanin" panose="00000400000000000000" pitchFamily="2" charset="-78"/>
                        </a:rPr>
                        <a:t>هفته 6  تا 10</a:t>
                      </a:r>
                      <a:endParaRPr lang="en-US" sz="14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ar-SA" sz="1400" dirty="0">
                          <a:solidFill>
                            <a:srgbClr val="001400"/>
                          </a:solidFill>
                          <a:effectLst/>
                          <a:cs typeface="B Nazanin" panose="00000400000000000000" pitchFamily="2" charset="-78"/>
                        </a:rPr>
                        <a:t>مراقبت </a:t>
                      </a:r>
                      <a:r>
                        <a:rPr lang="fa-IR" sz="1400" dirty="0" smtClean="0">
                          <a:solidFill>
                            <a:srgbClr val="001400"/>
                          </a:solidFill>
                          <a:effectLst/>
                          <a:cs typeface="B Nazanin" panose="00000400000000000000" pitchFamily="2" charset="-78"/>
                        </a:rPr>
                        <a:t>2</a:t>
                      </a:r>
                      <a:endParaRPr lang="en-US" sz="1400" dirty="0">
                        <a:solidFill>
                          <a:srgbClr val="001400"/>
                        </a:solidFill>
                        <a:effectLst/>
                        <a:cs typeface="B Nazanin" panose="00000400000000000000" pitchFamily="2" charset="-78"/>
                      </a:endParaRPr>
                    </a:p>
                    <a:p>
                      <a:pPr algn="ctr" rtl="1">
                        <a:lnSpc>
                          <a:spcPct val="115000"/>
                        </a:lnSpc>
                        <a:spcBef>
                          <a:spcPts val="500"/>
                        </a:spcBef>
                        <a:spcAft>
                          <a:spcPts val="0"/>
                        </a:spcAft>
                      </a:pPr>
                      <a:r>
                        <a:rPr lang="ar-SA" sz="1400" dirty="0">
                          <a:solidFill>
                            <a:srgbClr val="001400"/>
                          </a:solidFill>
                          <a:effectLst/>
                          <a:cs typeface="B Nazanin" panose="00000400000000000000" pitchFamily="2" charset="-78"/>
                        </a:rPr>
                        <a:t>هفته 16 تا 20</a:t>
                      </a:r>
                      <a:endParaRPr lang="en-US" sz="14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extLst>
                  <a:ext uri="{0D108BD9-81ED-4DB2-BD59-A6C34878D82A}">
                    <a16:rowId xmlns:a16="http://schemas.microsoft.com/office/drawing/2014/main" val="129359002"/>
                  </a:ext>
                </a:extLst>
              </a:tr>
              <a:tr h="2295442">
                <a:tc>
                  <a:txBody>
                    <a:bodyPr/>
                    <a:lstStyle/>
                    <a:p>
                      <a:pPr algn="ctr" rtl="1">
                        <a:lnSpc>
                          <a:spcPct val="115000"/>
                        </a:lnSpc>
                        <a:spcBef>
                          <a:spcPts val="500"/>
                        </a:spcBef>
                        <a:spcAft>
                          <a:spcPts val="0"/>
                        </a:spcAft>
                      </a:pPr>
                      <a:r>
                        <a:rPr lang="ar-SA" sz="1200" dirty="0">
                          <a:solidFill>
                            <a:srgbClr val="001400"/>
                          </a:solidFill>
                          <a:effectLst/>
                          <a:cs typeface="B Nazanin" panose="00000400000000000000" pitchFamily="2" charset="-78"/>
                        </a:rPr>
                        <a:t>مصاحبه و تشكيل يا بررسي پرونده</a:t>
                      </a:r>
                      <a:endParaRPr lang="en-US" sz="12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-تشكيل پرونده، وضعیت بارداری فعلی و </a:t>
                      </a:r>
                      <a:r>
                        <a:rPr lang="ar-SA" sz="1200" b="1" u="sng" dirty="0">
                          <a:solidFill>
                            <a:srgbClr val="001400"/>
                          </a:solidFill>
                          <a:effectLst/>
                          <a:cs typeface="B Nazanin" panose="00000400000000000000" pitchFamily="2" charset="-78"/>
                        </a:rPr>
                        <a:t>سقط</a:t>
                      </a:r>
                      <a:r>
                        <a:rPr lang="ar-SA" sz="1200" b="1" dirty="0">
                          <a:solidFill>
                            <a:srgbClr val="001400"/>
                          </a:solidFill>
                          <a:effectLst/>
                          <a:cs typeface="B Nazanin" panose="00000400000000000000" pitchFamily="2" charset="-78"/>
                        </a:rPr>
                        <a:t> قبلی، بارداري و زايمان قبلي، بيماري و  ناهنجاری مرتبط با سقط، رفتارهاي پر خطر.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-سوال در مورد لکه بینی، ترشح عفونی، ترشح زیاد ، آبریزی، درد زیر شکم.</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-غربالگری اولیه  مصرف دخانیات، الکل و مواد محرک و مخدر.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-ارزیابی تغذیه.</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-مصرف مکمل هاي غذايي  و  داروها.</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u="sng" dirty="0">
                          <a:solidFill>
                            <a:srgbClr val="001400"/>
                          </a:solidFill>
                          <a:effectLst/>
                          <a:cs typeface="B Nazanin" panose="00000400000000000000" pitchFamily="2" charset="-78"/>
                        </a:rPr>
                        <a:t>-علائم نیازمند مراقبت ویژه بارداری.</a:t>
                      </a:r>
                      <a:endParaRPr lang="en-US" sz="1200" b="1" u="sng"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تشكيل یا بررسی پرونده، آشنایی با وضعیت و شکایات مادر،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u="sng" dirty="0">
                          <a:solidFill>
                            <a:srgbClr val="001400"/>
                          </a:solidFill>
                          <a:effectLst/>
                          <a:cs typeface="B Nazanin" panose="00000400000000000000" pitchFamily="2" charset="-78"/>
                        </a:rPr>
                        <a:t>-سوال در مورد لکه بینی، ترشح عفونی، ترشح زیاد، آبریزش، درد زیر شکم</a:t>
                      </a:r>
                      <a:r>
                        <a:rPr lang="ar-SA" sz="1200" b="1" u="sng" dirty="0" smtClean="0">
                          <a:solidFill>
                            <a:srgbClr val="001400"/>
                          </a:solidFill>
                          <a:effectLst/>
                          <a:cs typeface="B Nazanin" panose="00000400000000000000" pitchFamily="2" charset="-78"/>
                        </a:rPr>
                        <a:t>.</a:t>
                      </a:r>
                      <a:endParaRPr lang="fa-IR" sz="1200" b="1" u="sng" dirty="0" smtClean="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smtClean="0">
                          <a:solidFill>
                            <a:srgbClr val="001400"/>
                          </a:solidFill>
                          <a:effectLst/>
                          <a:cs typeface="B Nazanin" panose="00000400000000000000" pitchFamily="2" charset="-78"/>
                        </a:rPr>
                        <a:t>-</a:t>
                      </a:r>
                      <a:r>
                        <a:rPr lang="ar-SA" sz="1200" b="1" dirty="0">
                          <a:solidFill>
                            <a:srgbClr val="001400"/>
                          </a:solidFill>
                          <a:effectLst/>
                          <a:cs typeface="B Nazanin" panose="00000400000000000000" pitchFamily="2" charset="-78"/>
                        </a:rPr>
                        <a:t>رفتارهای پرخطر.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-غربالگری اولیه  مصرف دخانیات، الکل و مواد محرک و مخدر.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تغذيه و مصرف دارو و مکمل هاي غذايي.</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u="sng" dirty="0">
                          <a:solidFill>
                            <a:srgbClr val="001400"/>
                          </a:solidFill>
                          <a:effectLst/>
                          <a:cs typeface="B Nazanin" panose="00000400000000000000" pitchFamily="2" charset="-78"/>
                        </a:rPr>
                        <a:t>- علائم نیازمند مراقبت ویژه بارداری.</a:t>
                      </a:r>
                      <a:endParaRPr lang="en-US" sz="1200" b="1" u="sng"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-بررسی پرونده و آشنایی با وضعیت مادر.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u="sng" dirty="0">
                          <a:solidFill>
                            <a:srgbClr val="FF0000"/>
                          </a:solidFill>
                          <a:effectLst/>
                          <a:cs typeface="B Nazanin" panose="00000400000000000000" pitchFamily="2" charset="-78"/>
                        </a:rPr>
                        <a:t>- سوال در مورد لکه بینی، ترشح عفونی، ترشح زیاد، آبریزش، درد زیر شکم.</a:t>
                      </a:r>
                      <a:endParaRPr lang="en-US" sz="1200" b="1" u="sng" dirty="0">
                        <a:solidFill>
                          <a:srgbClr val="FF0000"/>
                        </a:solidFill>
                        <a:effectLst/>
                        <a:cs typeface="B Nazanin" panose="00000400000000000000" pitchFamily="2" charset="-78"/>
                      </a:endParaRPr>
                    </a:p>
                    <a:p>
                      <a:pPr algn="r" rtl="1">
                        <a:lnSpc>
                          <a:spcPct val="115000"/>
                        </a:lnSpc>
                        <a:spcBef>
                          <a:spcPts val="500"/>
                        </a:spcBef>
                        <a:spcAft>
                          <a:spcPts val="0"/>
                        </a:spcAft>
                      </a:pPr>
                      <a:r>
                        <a:rPr lang="ar-SA" sz="1200" b="1" u="sng" dirty="0">
                          <a:solidFill>
                            <a:srgbClr val="FF0000"/>
                          </a:solidFill>
                          <a:effectLst/>
                          <a:cs typeface="B Nazanin" panose="00000400000000000000" pitchFamily="2" charset="-78"/>
                        </a:rPr>
                        <a:t>- شكايت های شايع و علائم نیازمند مراقبت ویژه بارداری.</a:t>
                      </a:r>
                      <a:endParaRPr lang="en-US" sz="1200" b="1" u="sng" dirty="0">
                        <a:solidFill>
                          <a:srgbClr val="FF00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-غربالگری اولیه مصرف دخانیات، الکل و مواد محرک و مخدر.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-رفتارهای پرخطر.</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مصرف مکمل هاي غذايي و دارو.</a:t>
                      </a:r>
                      <a:endParaRPr lang="en-US" sz="1200" b="1"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extLst>
                  <a:ext uri="{0D108BD9-81ED-4DB2-BD59-A6C34878D82A}">
                    <a16:rowId xmlns:a16="http://schemas.microsoft.com/office/drawing/2014/main" val="3269449320"/>
                  </a:ext>
                </a:extLst>
              </a:tr>
              <a:tr h="1078525">
                <a:tc>
                  <a:txBody>
                    <a:bodyPr/>
                    <a:lstStyle/>
                    <a:p>
                      <a:pPr algn="ctr" rtl="1">
                        <a:lnSpc>
                          <a:spcPct val="115000"/>
                        </a:lnSpc>
                        <a:spcBef>
                          <a:spcPts val="500"/>
                        </a:spcBef>
                        <a:spcAft>
                          <a:spcPts val="0"/>
                        </a:spcAft>
                      </a:pPr>
                      <a:r>
                        <a:rPr lang="ar-SA" sz="1200" dirty="0">
                          <a:solidFill>
                            <a:srgbClr val="001400"/>
                          </a:solidFill>
                          <a:effectLst/>
                          <a:cs typeface="B Nazanin" panose="00000400000000000000" pitchFamily="2" charset="-78"/>
                        </a:rPr>
                        <a:t>معاينه باليني</a:t>
                      </a:r>
                      <a:endParaRPr lang="en-US" sz="12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-علائم حياتي.</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-معاينه فيزيكي (چشم، دهان و دندان، تیروئید، قلب، ریه، پوست، پستان، اندام-واریس).</a:t>
                      </a:r>
                      <a:endParaRPr lang="en-US" sz="1200" b="1"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اندازه گيري قد و وزن و تعيين نمايه توده بدني.</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علائم حياتي.</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معاينه فيزيكي (چشم، پوست،</a:t>
                      </a:r>
                      <a:r>
                        <a:rPr lang="ar-SA" sz="1200" b="1" u="sng" dirty="0">
                          <a:solidFill>
                            <a:srgbClr val="FF0000"/>
                          </a:solidFill>
                          <a:effectLst/>
                          <a:cs typeface="B Nazanin" panose="00000400000000000000" pitchFamily="2" charset="-78"/>
                        </a:rPr>
                        <a:t> اندام-واریس</a:t>
                      </a:r>
                      <a:r>
                        <a:rPr lang="ar-SA" sz="1200" b="1" dirty="0">
                          <a:effectLst/>
                          <a:cs typeface="B Nazanin" panose="00000400000000000000" pitchFamily="2" charset="-78"/>
                        </a:rPr>
                        <a:t>، </a:t>
                      </a:r>
                      <a:r>
                        <a:rPr lang="ar-SA" sz="1200" b="1" dirty="0">
                          <a:solidFill>
                            <a:srgbClr val="001400"/>
                          </a:solidFill>
                          <a:effectLst/>
                          <a:cs typeface="B Nazanin" panose="00000400000000000000" pitchFamily="2" charset="-78"/>
                        </a:rPr>
                        <a:t>دهان و دندان).</a:t>
                      </a:r>
                      <a:endParaRPr lang="en-US" sz="1200" b="1"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اندازه گيري وزن، علائم حياتي.</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معاينه فيزيكي (چشم، پوست، </a:t>
                      </a:r>
                      <a:r>
                        <a:rPr lang="ar-SA" sz="1200" b="1" u="sng" dirty="0">
                          <a:solidFill>
                            <a:srgbClr val="FF0000"/>
                          </a:solidFill>
                          <a:effectLst/>
                          <a:cs typeface="B Nazanin" panose="00000400000000000000" pitchFamily="2" charset="-78"/>
                        </a:rPr>
                        <a:t>اندام-واریس، </a:t>
                      </a:r>
                      <a:r>
                        <a:rPr lang="ar-SA" sz="1200" b="1" dirty="0">
                          <a:solidFill>
                            <a:srgbClr val="001400"/>
                          </a:solidFill>
                          <a:effectLst/>
                          <a:cs typeface="B Nazanin" panose="00000400000000000000" pitchFamily="2" charset="-78"/>
                        </a:rPr>
                        <a:t>دهان و دندان).</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صداي قلب جنين.</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 ارتفاع رحم.</a:t>
                      </a:r>
                      <a:endParaRPr lang="en-US" sz="1200" b="1"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extLst>
                  <a:ext uri="{0D108BD9-81ED-4DB2-BD59-A6C34878D82A}">
                    <a16:rowId xmlns:a16="http://schemas.microsoft.com/office/drawing/2014/main" val="402042991"/>
                  </a:ext>
                </a:extLst>
              </a:tr>
              <a:tr h="2385512">
                <a:tc>
                  <a:txBody>
                    <a:bodyPr/>
                    <a:lstStyle/>
                    <a:p>
                      <a:pPr algn="ctr" rtl="1">
                        <a:lnSpc>
                          <a:spcPct val="115000"/>
                        </a:lnSpc>
                        <a:spcBef>
                          <a:spcPts val="500"/>
                        </a:spcBef>
                        <a:spcAft>
                          <a:spcPts val="0"/>
                        </a:spcAft>
                      </a:pPr>
                      <a:r>
                        <a:rPr lang="ar-SA" sz="1200" dirty="0">
                          <a:solidFill>
                            <a:srgbClr val="001400"/>
                          </a:solidFill>
                          <a:effectLst/>
                          <a:cs typeface="B Nazanin" panose="00000400000000000000" pitchFamily="2" charset="-78"/>
                        </a:rPr>
                        <a:t>آزمايش‌ها يا بررسي تكميلي</a:t>
                      </a:r>
                      <a:endParaRPr lang="en-US" sz="1200" dirty="0">
                        <a:solidFill>
                          <a:srgbClr val="0014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just" rtl="1">
                        <a:lnSpc>
                          <a:spcPct val="115000"/>
                        </a:lnSpc>
                        <a:spcBef>
                          <a:spcPts val="500"/>
                        </a:spcBef>
                        <a:spcAft>
                          <a:spcPts val="0"/>
                        </a:spcAft>
                      </a:pPr>
                      <a:r>
                        <a:rPr lang="ar-SA" sz="1200" b="1" dirty="0">
                          <a:solidFill>
                            <a:srgbClr val="FF0000"/>
                          </a:solidFill>
                          <a:effectLst/>
                          <a:cs typeface="B Nazanin" panose="00000400000000000000" pitchFamily="2" charset="-78"/>
                        </a:rPr>
                        <a:t>-</a:t>
                      </a:r>
                      <a:r>
                        <a:rPr lang="ar-SA" sz="1200" b="1" u="sng" dirty="0">
                          <a:solidFill>
                            <a:srgbClr val="FF0000"/>
                          </a:solidFill>
                          <a:effectLst/>
                          <a:cs typeface="B Nazanin" panose="00000400000000000000" pitchFamily="2" charset="-78"/>
                        </a:rPr>
                        <a:t>آزمایش</a:t>
                      </a:r>
                      <a:r>
                        <a:rPr lang="en-US" sz="1200" b="1" u="sng" dirty="0" err="1">
                          <a:solidFill>
                            <a:srgbClr val="FF0000"/>
                          </a:solidFill>
                          <a:effectLst/>
                          <a:cs typeface="B Nazanin" panose="00000400000000000000" pitchFamily="2" charset="-78"/>
                        </a:rPr>
                        <a:t>hCG</a:t>
                      </a:r>
                      <a:r>
                        <a:rPr lang="ar-SA" sz="1200" b="1" u="sng" dirty="0">
                          <a:solidFill>
                            <a:srgbClr val="FF0000"/>
                          </a:solidFill>
                          <a:effectLst/>
                          <a:cs typeface="B Nazanin" panose="00000400000000000000" pitchFamily="2" charset="-78"/>
                        </a:rPr>
                        <a:t>-</a:t>
                      </a:r>
                      <a:r>
                        <a:rPr lang="en-US" sz="1200" b="1" u="sng" dirty="0">
                          <a:solidFill>
                            <a:srgbClr val="FF0000"/>
                          </a:solidFill>
                          <a:effectLst/>
                          <a:cs typeface="B Nazanin" panose="00000400000000000000" pitchFamily="2" charset="-78"/>
                        </a:rPr>
                        <a:t>β</a:t>
                      </a:r>
                      <a:r>
                        <a:rPr lang="ar-SA" sz="1200" b="1" u="sng" dirty="0">
                          <a:solidFill>
                            <a:srgbClr val="FF0000"/>
                          </a:solidFill>
                          <a:effectLst/>
                          <a:cs typeface="B Nazanin" panose="00000400000000000000" pitchFamily="2" charset="-78"/>
                        </a:rPr>
                        <a:t> . </a:t>
                      </a:r>
                      <a:r>
                        <a:rPr lang="ar-SA" sz="1200" b="1" dirty="0">
                          <a:solidFill>
                            <a:srgbClr val="FF0000"/>
                          </a:solidFill>
                          <a:effectLst/>
                          <a:cs typeface="B Nazanin" panose="00000400000000000000" pitchFamily="2" charset="-78"/>
                        </a:rPr>
                        <a:t>در صورت وجود نتیجه سونوگرافی مبنی بر بارداری طبیعی شامل دیدن کیسه (ساک) بارداری، بارداری داخل رحم و عدم وجود مول، نیاز به آزمایش</a:t>
                      </a:r>
                      <a:r>
                        <a:rPr lang="en-US" sz="1200" b="1" dirty="0" err="1">
                          <a:solidFill>
                            <a:srgbClr val="FF0000"/>
                          </a:solidFill>
                          <a:effectLst/>
                          <a:cs typeface="B Nazanin" panose="00000400000000000000" pitchFamily="2" charset="-78"/>
                        </a:rPr>
                        <a:t>hCG</a:t>
                      </a:r>
                      <a:r>
                        <a:rPr lang="ar-SA" sz="1200" b="1" dirty="0">
                          <a:solidFill>
                            <a:srgbClr val="FF0000"/>
                          </a:solidFill>
                          <a:effectLst/>
                          <a:cs typeface="B Nazanin" panose="00000400000000000000" pitchFamily="2" charset="-78"/>
                        </a:rPr>
                        <a:t>-</a:t>
                      </a:r>
                      <a:r>
                        <a:rPr lang="en-US" sz="1200" b="1" dirty="0">
                          <a:solidFill>
                            <a:srgbClr val="FF0000"/>
                          </a:solidFill>
                          <a:effectLst/>
                          <a:cs typeface="B Nazanin" panose="00000400000000000000" pitchFamily="2" charset="-78"/>
                        </a:rPr>
                        <a:t>β</a:t>
                      </a:r>
                      <a:r>
                        <a:rPr lang="ar-SA" sz="1200" b="1" dirty="0">
                          <a:solidFill>
                            <a:srgbClr val="FF0000"/>
                          </a:solidFill>
                          <a:effectLst/>
                          <a:cs typeface="B Nazanin" panose="00000400000000000000" pitchFamily="2" charset="-78"/>
                        </a:rPr>
                        <a:t> در این مراقبت </a:t>
                      </a:r>
                      <a:r>
                        <a:rPr lang="ar-SA" sz="1200" b="1" dirty="0" smtClean="0">
                          <a:solidFill>
                            <a:srgbClr val="FF0000"/>
                          </a:solidFill>
                          <a:effectLst/>
                          <a:cs typeface="B Nazanin" panose="00000400000000000000" pitchFamily="2" charset="-78"/>
                        </a:rPr>
                        <a:t>نمی‌باشد</a:t>
                      </a:r>
                      <a:r>
                        <a:rPr lang="fa-IR" sz="1200" b="1" dirty="0" smtClean="0">
                          <a:solidFill>
                            <a:srgbClr val="FF0000"/>
                          </a:solidFill>
                          <a:effectLst/>
                          <a:cs typeface="B Nazanin" panose="00000400000000000000" pitchFamily="2" charset="-78"/>
                        </a:rPr>
                        <a:t>.</a:t>
                      </a:r>
                      <a:endParaRPr lang="en-US" sz="1200" b="1" dirty="0">
                        <a:solidFill>
                          <a:srgbClr val="FF0000"/>
                        </a:solidFill>
                        <a:effectLst/>
                        <a:cs typeface="B Nazanin" panose="00000400000000000000" pitchFamily="2" charset="-78"/>
                      </a:endParaRPr>
                    </a:p>
                    <a:p>
                      <a:pPr algn="just" rtl="1">
                        <a:lnSpc>
                          <a:spcPct val="115000"/>
                        </a:lnSpc>
                        <a:spcBef>
                          <a:spcPts val="500"/>
                        </a:spcBef>
                        <a:spcAft>
                          <a:spcPts val="0"/>
                        </a:spcAft>
                      </a:pPr>
                      <a:r>
                        <a:rPr lang="ar-SA" sz="1200" b="1" dirty="0">
                          <a:solidFill>
                            <a:srgbClr val="FF0000"/>
                          </a:solidFill>
                          <a:effectLst/>
                          <a:cs typeface="B Nazanin" panose="00000400000000000000" pitchFamily="2" charset="-78"/>
                        </a:rPr>
                        <a:t>-</a:t>
                      </a:r>
                      <a:r>
                        <a:rPr lang="ar-SA" sz="1200" b="1" u="sng" dirty="0">
                          <a:solidFill>
                            <a:srgbClr val="FF0000"/>
                          </a:solidFill>
                          <a:effectLst/>
                          <a:cs typeface="B Nazanin" panose="00000400000000000000" pitchFamily="2" charset="-78"/>
                        </a:rPr>
                        <a:t>آزمایش  </a:t>
                      </a:r>
                      <a:r>
                        <a:rPr lang="en-US" sz="1200" b="1" u="sng" dirty="0">
                          <a:solidFill>
                            <a:srgbClr val="FF0000"/>
                          </a:solidFill>
                          <a:effectLst/>
                          <a:cs typeface="B Nazanin" panose="00000400000000000000" pitchFamily="2" charset="-78"/>
                        </a:rPr>
                        <a:t>GCT</a:t>
                      </a:r>
                      <a:r>
                        <a:rPr lang="ar-SA" sz="1200" b="1" u="sng" dirty="0">
                          <a:solidFill>
                            <a:srgbClr val="FF0000"/>
                          </a:solidFill>
                          <a:effectLst/>
                          <a:cs typeface="B Nazanin" panose="00000400000000000000" pitchFamily="2" charset="-78"/>
                        </a:rPr>
                        <a:t> </a:t>
                      </a:r>
                      <a:r>
                        <a:rPr lang="ar-SA" sz="1200" b="1" dirty="0">
                          <a:solidFill>
                            <a:srgbClr val="FF0000"/>
                          </a:solidFill>
                          <a:effectLst/>
                          <a:cs typeface="B Nazanin" panose="00000400000000000000" pitchFamily="2" charset="-78"/>
                        </a:rPr>
                        <a:t>جهت افراد در معرض ابتلا به دیابت.</a:t>
                      </a:r>
                      <a:endParaRPr lang="en-US" sz="12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just" rtl="1">
                        <a:lnSpc>
                          <a:spcPct val="115000"/>
                        </a:lnSpc>
                        <a:spcBef>
                          <a:spcPts val="500"/>
                        </a:spcBef>
                        <a:spcAft>
                          <a:spcPts val="0"/>
                        </a:spcAft>
                      </a:pPr>
                      <a:r>
                        <a:rPr lang="en-US" sz="1200" b="1" dirty="0">
                          <a:solidFill>
                            <a:srgbClr val="FF0000"/>
                          </a:solidFill>
                          <a:effectLst/>
                          <a:cs typeface="B Nazanin" panose="00000400000000000000" pitchFamily="2" charset="-78"/>
                        </a:rPr>
                        <a:t>CBC, BG, Rh, FBS, U/A, U/C,BUN, </a:t>
                      </a:r>
                      <a:r>
                        <a:rPr lang="en-US" sz="1200" b="1" dirty="0" err="1">
                          <a:solidFill>
                            <a:srgbClr val="FF0000"/>
                          </a:solidFill>
                          <a:effectLst/>
                          <a:cs typeface="B Nazanin" panose="00000400000000000000" pitchFamily="2" charset="-78"/>
                        </a:rPr>
                        <a:t>Crea</a:t>
                      </a:r>
                      <a:r>
                        <a:rPr lang="en-US" sz="1200" b="1" dirty="0">
                          <a:solidFill>
                            <a:srgbClr val="FF0000"/>
                          </a:solidFill>
                          <a:effectLst/>
                          <a:cs typeface="B Nazanin" panose="00000400000000000000" pitchFamily="2" charset="-78"/>
                        </a:rPr>
                        <a:t>, </a:t>
                      </a:r>
                    </a:p>
                    <a:p>
                      <a:pPr algn="just" rtl="1">
                        <a:lnSpc>
                          <a:spcPct val="115000"/>
                        </a:lnSpc>
                        <a:spcBef>
                          <a:spcPts val="500"/>
                        </a:spcBef>
                        <a:spcAft>
                          <a:spcPts val="0"/>
                        </a:spcAft>
                      </a:pPr>
                      <a:r>
                        <a:rPr lang="en-US" sz="1200" b="1" dirty="0" err="1">
                          <a:solidFill>
                            <a:srgbClr val="FF0000"/>
                          </a:solidFill>
                          <a:effectLst/>
                          <a:cs typeface="B Nazanin" panose="00000400000000000000" pitchFamily="2" charset="-78"/>
                        </a:rPr>
                        <a:t>HBsAg</a:t>
                      </a:r>
                      <a:r>
                        <a:rPr lang="en-US" sz="1200" b="1" dirty="0">
                          <a:solidFill>
                            <a:srgbClr val="FF0000"/>
                          </a:solidFill>
                          <a:effectLst/>
                          <a:cs typeface="B Nazanin" panose="00000400000000000000" pitchFamily="2" charset="-78"/>
                        </a:rPr>
                        <a:t> HIV,</a:t>
                      </a:r>
                      <a:r>
                        <a:rPr lang="ar-SA" sz="1200" b="1" dirty="0">
                          <a:solidFill>
                            <a:srgbClr val="FF0000"/>
                          </a:solidFill>
                          <a:effectLst/>
                          <a:cs typeface="B Nazanin" panose="00000400000000000000" pitchFamily="2" charset="-78"/>
                        </a:rPr>
                        <a:t>* </a:t>
                      </a:r>
                      <a:r>
                        <a:rPr lang="en-US" sz="1200" b="1" dirty="0">
                          <a:solidFill>
                            <a:srgbClr val="FF0000"/>
                          </a:solidFill>
                          <a:effectLst/>
                          <a:cs typeface="B Nazanin" panose="00000400000000000000" pitchFamily="2" charset="-78"/>
                        </a:rPr>
                        <a:t>VDRL</a:t>
                      </a:r>
                      <a:r>
                        <a:rPr lang="ar-SA" sz="1200" b="1" dirty="0">
                          <a:solidFill>
                            <a:srgbClr val="FF0000"/>
                          </a:solidFill>
                          <a:effectLst/>
                          <a:cs typeface="B Nazanin" panose="00000400000000000000" pitchFamily="2" charset="-78"/>
                        </a:rPr>
                        <a:t> ، نوبت اول كومبس غير مستقيم (در مادر </a:t>
                      </a:r>
                      <a:r>
                        <a:rPr lang="en-US" sz="1200" b="1" dirty="0">
                          <a:solidFill>
                            <a:srgbClr val="FF0000"/>
                          </a:solidFill>
                          <a:effectLst/>
                          <a:cs typeface="B Nazanin" panose="00000400000000000000" pitchFamily="2" charset="-78"/>
                        </a:rPr>
                        <a:t>Rh</a:t>
                      </a:r>
                      <a:r>
                        <a:rPr lang="ar-SA" sz="1200" b="1" dirty="0">
                          <a:solidFill>
                            <a:srgbClr val="FF0000"/>
                          </a:solidFill>
                          <a:effectLst/>
                          <a:cs typeface="B Nazanin" panose="00000400000000000000" pitchFamily="2" charset="-78"/>
                        </a:rPr>
                        <a:t> منفي پس از اطلاع از مثبت بودن </a:t>
                      </a:r>
                      <a:r>
                        <a:rPr lang="en-US" sz="1200" b="1" dirty="0">
                          <a:solidFill>
                            <a:srgbClr val="FF0000"/>
                          </a:solidFill>
                          <a:effectLst/>
                          <a:cs typeface="B Nazanin" panose="00000400000000000000" pitchFamily="2" charset="-78"/>
                        </a:rPr>
                        <a:t>Rh</a:t>
                      </a:r>
                      <a:r>
                        <a:rPr lang="ar-SA" sz="1200" b="1" dirty="0">
                          <a:solidFill>
                            <a:srgbClr val="FF0000"/>
                          </a:solidFill>
                          <a:effectLst/>
                          <a:cs typeface="B Nazanin" panose="00000400000000000000" pitchFamily="2" charset="-78"/>
                        </a:rPr>
                        <a:t> همسر)،  </a:t>
                      </a:r>
                      <a:r>
                        <a:rPr lang="en-US" sz="1200" b="1" u="sng" dirty="0">
                          <a:solidFill>
                            <a:srgbClr val="FF0000"/>
                          </a:solidFill>
                          <a:effectLst/>
                          <a:cs typeface="B Nazanin" panose="00000400000000000000" pitchFamily="2" charset="-78"/>
                        </a:rPr>
                        <a:t>TSH </a:t>
                      </a:r>
                      <a:r>
                        <a:rPr lang="ar-SA" sz="1200" b="1" u="sng" dirty="0">
                          <a:solidFill>
                            <a:srgbClr val="FF0000"/>
                          </a:solidFill>
                          <a:effectLst/>
                          <a:cs typeface="B Nazanin" panose="00000400000000000000" pitchFamily="2" charset="-78"/>
                        </a:rPr>
                        <a:t>(حتی در صورت انجام در پیش از بارداری)</a:t>
                      </a:r>
                      <a:endParaRPr lang="en-US" sz="1200" b="1" u="sng" dirty="0">
                        <a:solidFill>
                          <a:srgbClr val="FF0000"/>
                        </a:solidFill>
                        <a:effectLst/>
                        <a:cs typeface="B Nazanin" panose="00000400000000000000" pitchFamily="2" charset="-78"/>
                      </a:endParaRPr>
                    </a:p>
                    <a:p>
                      <a:pPr algn="just" rtl="1">
                        <a:lnSpc>
                          <a:spcPct val="115000"/>
                        </a:lnSpc>
                        <a:spcBef>
                          <a:spcPts val="500"/>
                        </a:spcBef>
                        <a:spcAft>
                          <a:spcPts val="0"/>
                        </a:spcAft>
                      </a:pPr>
                      <a:r>
                        <a:rPr lang="ar-SA" sz="1200" b="1" dirty="0">
                          <a:solidFill>
                            <a:srgbClr val="FF0000"/>
                          </a:solidFill>
                          <a:effectLst/>
                          <a:cs typeface="B Nazanin" panose="00000400000000000000" pitchFamily="2" charset="-78"/>
                        </a:rPr>
                        <a:t>-سونوگرافی</a:t>
                      </a:r>
                      <a:endParaRPr lang="en-US" sz="1200" b="1" dirty="0">
                        <a:solidFill>
                          <a:srgbClr val="FF0000"/>
                        </a:solidFill>
                        <a:effectLst/>
                        <a:cs typeface="B Nazanin" panose="00000400000000000000" pitchFamily="2" charset="-78"/>
                      </a:endParaRPr>
                    </a:p>
                    <a:p>
                      <a:pPr algn="just" rtl="1">
                        <a:lnSpc>
                          <a:spcPct val="115000"/>
                        </a:lnSpc>
                        <a:spcBef>
                          <a:spcPts val="500"/>
                        </a:spcBef>
                        <a:spcAft>
                          <a:spcPts val="0"/>
                        </a:spcAft>
                      </a:pPr>
                      <a:r>
                        <a:rPr lang="ar-SA" sz="1200" b="1" dirty="0">
                          <a:solidFill>
                            <a:srgbClr val="FF0000"/>
                          </a:solidFill>
                          <a:effectLst/>
                          <a:cs typeface="B Nazanin" panose="00000400000000000000" pitchFamily="2" charset="-78"/>
                        </a:rPr>
                        <a:t>-</a:t>
                      </a:r>
                      <a:r>
                        <a:rPr lang="ar-SA" sz="1200" b="1" u="sng" dirty="0">
                          <a:solidFill>
                            <a:srgbClr val="FF0000"/>
                          </a:solidFill>
                          <a:effectLst/>
                          <a:cs typeface="B Nazanin" panose="00000400000000000000" pitchFamily="2" charset="-78"/>
                        </a:rPr>
                        <a:t>برای افراد در معرض ابتلا به دیابت در صورتیکه در مراقبت اول آزمایش </a:t>
                      </a:r>
                      <a:r>
                        <a:rPr lang="en-US" sz="1200" b="1" u="sng" dirty="0">
                          <a:solidFill>
                            <a:srgbClr val="FF0000"/>
                          </a:solidFill>
                          <a:effectLst/>
                          <a:cs typeface="B Nazanin" panose="00000400000000000000" pitchFamily="2" charset="-78"/>
                        </a:rPr>
                        <a:t>GCT </a:t>
                      </a:r>
                      <a:r>
                        <a:rPr lang="ar-SA" sz="1200" b="1" u="sng" dirty="0">
                          <a:solidFill>
                            <a:srgbClr val="FF0000"/>
                          </a:solidFill>
                          <a:effectLst/>
                          <a:cs typeface="B Nazanin" panose="00000400000000000000" pitchFamily="2" charset="-78"/>
                        </a:rPr>
                        <a:t> انجام نشده است، در این مراقبت انجام شود.</a:t>
                      </a:r>
                      <a:endParaRPr lang="en-US" sz="1200" b="1" u="sng"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200" b="1" dirty="0">
                          <a:solidFill>
                            <a:srgbClr val="001400"/>
                          </a:solidFill>
                          <a:effectLst/>
                          <a:cs typeface="B Nazanin" panose="00000400000000000000" pitchFamily="2" charset="-78"/>
                        </a:rPr>
                        <a:t>-سونوگرافی در هفته 16 تا 18 بارداری.</a:t>
                      </a:r>
                      <a:endParaRPr lang="en-US" sz="1200" b="1" dirty="0">
                        <a:solidFill>
                          <a:srgbClr val="001400"/>
                        </a:solidFill>
                        <a:effectLst/>
                        <a:cs typeface="B Nazanin" panose="00000400000000000000" pitchFamily="2" charset="-78"/>
                      </a:endParaRPr>
                    </a:p>
                    <a:p>
                      <a:pPr algn="r" rtl="1">
                        <a:lnSpc>
                          <a:spcPct val="115000"/>
                        </a:lnSpc>
                        <a:spcBef>
                          <a:spcPts val="500"/>
                        </a:spcBef>
                        <a:spcAft>
                          <a:spcPts val="0"/>
                        </a:spcAft>
                      </a:pPr>
                      <a:r>
                        <a:rPr lang="ar-SA" sz="1200" b="1" dirty="0">
                          <a:effectLst/>
                          <a:cs typeface="B Nazanin" panose="00000400000000000000" pitchFamily="2" charset="-78"/>
                        </a:rPr>
                        <a:t> </a:t>
                      </a:r>
                      <a:endParaRPr lang="en-US" sz="12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extLst>
                  <a:ext uri="{0D108BD9-81ED-4DB2-BD59-A6C34878D82A}">
                    <a16:rowId xmlns:a16="http://schemas.microsoft.com/office/drawing/2014/main" val="2652395149"/>
                  </a:ext>
                </a:extLst>
              </a:tr>
            </a:tbl>
          </a:graphicData>
        </a:graphic>
      </p:graphicFrame>
      <p:cxnSp>
        <p:nvCxnSpPr>
          <p:cNvPr id="4" name="AutoShape 816"/>
          <p:cNvCxnSpPr>
            <a:cxnSpLocks noChangeShapeType="1"/>
          </p:cNvCxnSpPr>
          <p:nvPr/>
        </p:nvCxnSpPr>
        <p:spPr bwMode="auto">
          <a:xfrm flipH="1">
            <a:off x="14701837" y="3008313"/>
            <a:ext cx="892175" cy="58896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 name="Rectangle 3"/>
          <p:cNvSpPr>
            <a:spLocks noChangeArrowheads="1"/>
          </p:cNvSpPr>
          <p:nvPr/>
        </p:nvSpPr>
        <p:spPr bwMode="auto">
          <a:xfrm>
            <a:off x="2590800" y="1981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5125536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9144001" cy="6840071"/>
          </a:xfrm>
          <a:prstGeom prst="rect">
            <a:avLst/>
          </a:prstGeom>
          <a:solidFill>
            <a:schemeClr val="accent3">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rtl="1">
              <a:lnSpc>
                <a:spcPct val="200000"/>
              </a:lnSpc>
            </a:pPr>
            <a:r>
              <a:rPr lang="fa-IR" sz="2000" b="1" u="sng" dirty="0" smtClean="0">
                <a:solidFill>
                  <a:srgbClr val="C00000"/>
                </a:solidFill>
                <a:cs typeface="B Nazanin" panose="00000400000000000000" pitchFamily="2" charset="-78"/>
              </a:rPr>
              <a:t>افراد در معرض خطر دیابت: </a:t>
            </a:r>
          </a:p>
          <a:p>
            <a:pPr algn="just" rtl="1">
              <a:lnSpc>
                <a:spcPct val="200000"/>
              </a:lnSpc>
            </a:pPr>
            <a:r>
              <a:rPr lang="ar-SA" sz="1600" b="1" dirty="0">
                <a:cs typeface="B Nazanin" panose="00000400000000000000" pitchFamily="2" charset="-78"/>
              </a:rPr>
              <a:t>شاخص توده بدنی بیش‌تر از 30 قبل از بارداری، سابقه دیابت در اقوام درجه یک، سابقه دیابت در بارداری قبلی، افراد مبتلا به سندرم تخمدان پلی کیستیک </a:t>
            </a:r>
            <a:r>
              <a:rPr lang="en-US" sz="1600" b="1" dirty="0">
                <a:cs typeface="B Nazanin" panose="00000400000000000000" pitchFamily="2" charset="-78"/>
              </a:rPr>
              <a:t>(PCO)</a:t>
            </a:r>
            <a:r>
              <a:rPr lang="ar-SA" sz="1600" b="1" dirty="0">
                <a:cs typeface="B Nazanin" panose="00000400000000000000" pitchFamily="2" charset="-78"/>
              </a:rPr>
              <a:t>، سابقه قبلی ماکروزومی (نوزاد با وزن بیش از 4.500 گرم در بدو تولد یا بالای صدک 90)، سابقه مرده زایی، سقط، سابقه بیماری طبی مرتبط با دیابت و مصرف </a:t>
            </a:r>
            <a:r>
              <a:rPr lang="ar-SA" sz="1600" b="1" dirty="0" smtClean="0">
                <a:cs typeface="B Nazanin" panose="00000400000000000000" pitchFamily="2" charset="-78"/>
              </a:rPr>
              <a:t>کورتیکواستروئیدها</a:t>
            </a:r>
            <a:endParaRPr lang="fa-IR" sz="1600" b="1" dirty="0" smtClean="0">
              <a:cs typeface="B Nazanin" panose="00000400000000000000" pitchFamily="2" charset="-78"/>
            </a:endParaRPr>
          </a:p>
          <a:p>
            <a:pPr algn="ctr" rtl="1">
              <a:lnSpc>
                <a:spcPct val="200000"/>
              </a:lnSpc>
            </a:pPr>
            <a:endParaRPr lang="fa-IR" sz="1400" b="1" dirty="0" smtClean="0">
              <a:cs typeface="B Nazanin" panose="00000400000000000000" pitchFamily="2" charset="-78"/>
            </a:endParaRPr>
          </a:p>
          <a:p>
            <a:pPr algn="just" rtl="1">
              <a:lnSpc>
                <a:spcPct val="200000"/>
              </a:lnSpc>
            </a:pPr>
            <a:r>
              <a:rPr lang="fa-IR" b="1" dirty="0">
                <a:solidFill>
                  <a:srgbClr val="C00000"/>
                </a:solidFill>
                <a:cs typeface="B Nazanin" panose="00000400000000000000" pitchFamily="2" charset="-78"/>
              </a:rPr>
              <a:t>نکته 1:</a:t>
            </a:r>
            <a:r>
              <a:rPr lang="fa-IR" dirty="0">
                <a:solidFill>
                  <a:srgbClr val="C00000"/>
                </a:solidFill>
                <a:cs typeface="B Nazanin" panose="00000400000000000000" pitchFamily="2" charset="-78"/>
              </a:rPr>
              <a:t> </a:t>
            </a:r>
            <a:r>
              <a:rPr lang="fa-IR" sz="1600" b="1" dirty="0">
                <a:solidFill>
                  <a:srgbClr val="C00000"/>
                </a:solidFill>
                <a:cs typeface="B Nazanin" panose="00000400000000000000" pitchFamily="2" charset="-78"/>
              </a:rPr>
              <a:t>در </a:t>
            </a:r>
            <a:r>
              <a:rPr lang="fa-IR" sz="1600" b="1" dirty="0" err="1">
                <a:solidFill>
                  <a:srgbClr val="C00000"/>
                </a:solidFill>
                <a:cs typeface="B Nazanin" panose="00000400000000000000" pitchFamily="2" charset="-78"/>
              </a:rPr>
              <a:t>صورتی‌که</a:t>
            </a:r>
            <a:r>
              <a:rPr lang="fa-IR" sz="1600" b="1" dirty="0">
                <a:solidFill>
                  <a:srgbClr val="C00000"/>
                </a:solidFill>
                <a:cs typeface="B Nazanin" panose="00000400000000000000" pitchFamily="2" charset="-78"/>
              </a:rPr>
              <a:t> </a:t>
            </a:r>
            <a:r>
              <a:rPr lang="en-US" sz="1600" b="1" dirty="0">
                <a:solidFill>
                  <a:srgbClr val="C00000"/>
                </a:solidFill>
                <a:cs typeface="B Nazanin" panose="00000400000000000000" pitchFamily="2" charset="-78"/>
              </a:rPr>
              <a:t>GCT </a:t>
            </a:r>
            <a:r>
              <a:rPr lang="fa-IR" sz="1600" b="1" dirty="0">
                <a:solidFill>
                  <a:srgbClr val="C00000"/>
                </a:solidFill>
                <a:cs typeface="B Nazanin" panose="00000400000000000000" pitchFamily="2" charset="-78"/>
              </a:rPr>
              <a:t> برای افراد در معرض دیابت در مراقبت هفته 4 تا قبل از هفته 6 انجام نشده است، در اولین مراقبت‌ بعدی در طی نیمه اول بارداری انجام شود</a:t>
            </a:r>
            <a:r>
              <a:rPr lang="fa-IR" sz="1600" b="1" dirty="0" smtClean="0">
                <a:solidFill>
                  <a:srgbClr val="C00000"/>
                </a:solidFill>
                <a:cs typeface="B Nazanin" panose="00000400000000000000" pitchFamily="2" charset="-78"/>
              </a:rPr>
              <a:t>.</a:t>
            </a:r>
          </a:p>
          <a:p>
            <a:pPr algn="just" rtl="1">
              <a:lnSpc>
                <a:spcPct val="200000"/>
              </a:lnSpc>
            </a:pPr>
            <a:endParaRPr lang="en-US" sz="1600" dirty="0">
              <a:solidFill>
                <a:srgbClr val="C00000"/>
              </a:solidFill>
              <a:cs typeface="B Nazanin" panose="00000400000000000000" pitchFamily="2" charset="-78"/>
            </a:endParaRPr>
          </a:p>
          <a:p>
            <a:pPr algn="just" rtl="1">
              <a:lnSpc>
                <a:spcPct val="200000"/>
              </a:lnSpc>
            </a:pPr>
            <a:r>
              <a:rPr lang="ar-SA" b="1" dirty="0">
                <a:solidFill>
                  <a:srgbClr val="C00000"/>
                </a:solidFill>
                <a:cs typeface="B Nazanin" panose="00000400000000000000" pitchFamily="2" charset="-78"/>
              </a:rPr>
              <a:t>نکته 2:</a:t>
            </a:r>
            <a:r>
              <a:rPr lang="ar-SA" dirty="0">
                <a:solidFill>
                  <a:srgbClr val="C00000"/>
                </a:solidFill>
                <a:cs typeface="B Nazanin" panose="00000400000000000000" pitchFamily="2" charset="-78"/>
              </a:rPr>
              <a:t> </a:t>
            </a:r>
            <a:r>
              <a:rPr lang="en-US" sz="1600" b="1" dirty="0">
                <a:solidFill>
                  <a:srgbClr val="C00000"/>
                </a:solidFill>
                <a:cs typeface="B Nazanin" panose="00000400000000000000" pitchFamily="2" charset="-78"/>
              </a:rPr>
              <a:t>GCT</a:t>
            </a:r>
            <a:r>
              <a:rPr lang="ar-SA" sz="1600" b="1" dirty="0">
                <a:solidFill>
                  <a:srgbClr val="C00000"/>
                </a:solidFill>
                <a:cs typeface="B Nazanin" panose="00000400000000000000" pitchFamily="2" charset="-78"/>
              </a:rPr>
              <a:t> پس از یک ساعت از مصرف 50 گرم گلوكز خوراكي انجام می‌شود. میزان (</a:t>
            </a:r>
            <a:r>
              <a:rPr lang="en-US" sz="1600" b="1" dirty="0">
                <a:solidFill>
                  <a:srgbClr val="C00000"/>
                </a:solidFill>
                <a:cs typeface="B Nazanin" panose="00000400000000000000" pitchFamily="2" charset="-78"/>
              </a:rPr>
              <a:t>cut-off</a:t>
            </a:r>
            <a:r>
              <a:rPr lang="ar-SA" sz="1600" b="1" dirty="0">
                <a:solidFill>
                  <a:srgbClr val="C00000"/>
                </a:solidFill>
                <a:cs typeface="B Nazanin" panose="00000400000000000000" pitchFamily="2" charset="-78"/>
              </a:rPr>
              <a:t>) مساوی و بالاتر از 140 میلی‌گرم بر دسی‌لیتر این تست نیاز به ارجاع غیر فوری به متخصص زنان یا داخلی- غدد </a:t>
            </a:r>
            <a:r>
              <a:rPr lang="ar-SA" sz="1600" b="1" dirty="0" smtClean="0">
                <a:solidFill>
                  <a:srgbClr val="C00000"/>
                </a:solidFill>
                <a:cs typeface="B Nazanin" panose="00000400000000000000" pitchFamily="2" charset="-78"/>
              </a:rPr>
              <a:t>دارد</a:t>
            </a:r>
            <a:r>
              <a:rPr lang="fa-IR" sz="1600" b="1" dirty="0" smtClean="0">
                <a:solidFill>
                  <a:srgbClr val="C00000"/>
                </a:solidFill>
                <a:cs typeface="B Nazanin" panose="00000400000000000000" pitchFamily="2" charset="-78"/>
              </a:rPr>
              <a:t>.</a:t>
            </a:r>
            <a:endParaRPr lang="en-US" sz="1600" b="1" dirty="0">
              <a:solidFill>
                <a:srgbClr val="C00000"/>
              </a:solidFill>
              <a:cs typeface="B Nazanin" panose="00000400000000000000" pitchFamily="2" charset="-78"/>
            </a:endParaRPr>
          </a:p>
        </p:txBody>
      </p:sp>
    </p:spTree>
    <p:extLst>
      <p:ext uri="{BB962C8B-B14F-4D97-AF65-F5344CB8AC3E}">
        <p14:creationId xmlns:p14="http://schemas.microsoft.com/office/powerpoint/2010/main" val="215302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3259" y="914400"/>
            <a:ext cx="6517482" cy="2509213"/>
          </a:xfrm>
        </p:spPr>
        <p:txBody>
          <a:bodyPr>
            <a:normAutofit fontScale="90000"/>
          </a:bodyPr>
          <a:lstStyle/>
          <a:p>
            <a:pPr rtl="1">
              <a:lnSpc>
                <a:spcPct val="150000"/>
              </a:lnSpc>
            </a:pPr>
            <a:r>
              <a:rPr lang="fa-IR" sz="2000" b="1" dirty="0">
                <a:solidFill>
                  <a:srgbClr val="C00000"/>
                </a:solidFill>
                <a:cs typeface="B Titr" panose="00000700000000000000" pitchFamily="2" charset="-78"/>
              </a:rPr>
              <a:t>برنامه جامع "مهار، پایش، پیشگیری و کاهش سقط خودبه‌خودی جنین به‌صورت ادغام در شبکه بهداشت شامل آموزش عمومی اصلاح سبک زندگی و آسیب‌های وارده ناشی از تغذیه و داروها بر سلامت جنین“</a:t>
            </a:r>
            <a:r>
              <a:rPr lang="en-US" sz="2000" b="1" dirty="0">
                <a:solidFill>
                  <a:srgbClr val="C00000"/>
                </a:solidFill>
                <a:cs typeface="B Titr" panose="00000700000000000000" pitchFamily="2" charset="-78"/>
              </a:rPr>
              <a:t/>
            </a:r>
            <a:br>
              <a:rPr lang="en-US" sz="2000" b="1" dirty="0">
                <a:solidFill>
                  <a:srgbClr val="C00000"/>
                </a:solidFill>
                <a:cs typeface="B Titr" panose="00000700000000000000" pitchFamily="2" charset="-78"/>
              </a:rPr>
            </a:br>
            <a:r>
              <a:rPr lang="fa-IR" sz="2000" b="1" dirty="0">
                <a:solidFill>
                  <a:srgbClr val="C00000"/>
                </a:solidFill>
                <a:cs typeface="B Titr" panose="00000700000000000000" pitchFamily="2" charset="-78"/>
              </a:rPr>
              <a:t/>
            </a:r>
            <a:br>
              <a:rPr lang="fa-IR" sz="2000" b="1" dirty="0">
                <a:solidFill>
                  <a:srgbClr val="C00000"/>
                </a:solidFill>
                <a:cs typeface="B Titr" panose="00000700000000000000" pitchFamily="2" charset="-78"/>
              </a:rPr>
            </a:br>
            <a:r>
              <a:rPr lang="ar-SA" sz="2000" b="1" dirty="0">
                <a:solidFill>
                  <a:srgbClr val="C00000"/>
                </a:solidFill>
                <a:effectLst/>
                <a:cs typeface="B Nazanin" panose="00000400000000000000" pitchFamily="2" charset="-78"/>
              </a:rPr>
              <a:t>مبتنی بر مراقبت‌های ادغام یافته در سطح اول ارایه خدمت شبکه خدمات جامع و همگانی سلامت </a:t>
            </a:r>
            <a:r>
              <a:rPr lang="ar-SA" sz="2000" b="1" dirty="0" smtClean="0">
                <a:solidFill>
                  <a:srgbClr val="C00000"/>
                </a:solidFill>
                <a:effectLst/>
                <a:cs typeface="B Nazanin" panose="00000400000000000000" pitchFamily="2" charset="-78"/>
              </a:rPr>
              <a:t>وهمکاری‌های </a:t>
            </a:r>
            <a:r>
              <a:rPr lang="ar-SA" sz="2000" b="1" dirty="0">
                <a:solidFill>
                  <a:srgbClr val="C00000"/>
                </a:solidFill>
                <a:effectLst/>
                <a:cs typeface="B Nazanin" panose="00000400000000000000" pitchFamily="2" charset="-78"/>
              </a:rPr>
              <a:t>بین </a:t>
            </a:r>
            <a:r>
              <a:rPr lang="ar-SA" sz="2000" b="1" dirty="0" smtClean="0">
                <a:solidFill>
                  <a:srgbClr val="C00000"/>
                </a:solidFill>
                <a:effectLst/>
                <a:cs typeface="B Nazanin" panose="00000400000000000000" pitchFamily="2" charset="-78"/>
              </a:rPr>
              <a:t>بخشی</a:t>
            </a:r>
            <a:endParaRPr lang="en-US" sz="2000" dirty="0">
              <a:solidFill>
                <a:srgbClr val="C00000"/>
              </a:solidFill>
            </a:endParaRPr>
          </a:p>
        </p:txBody>
      </p:sp>
      <p:sp>
        <p:nvSpPr>
          <p:cNvPr id="3" name="Subtitle 2"/>
          <p:cNvSpPr>
            <a:spLocks noGrp="1"/>
          </p:cNvSpPr>
          <p:nvPr>
            <p:ph type="subTitle" idx="1"/>
          </p:nvPr>
        </p:nvSpPr>
        <p:spPr>
          <a:xfrm>
            <a:off x="1333774" y="4114800"/>
            <a:ext cx="6517482" cy="1371599"/>
          </a:xfrm>
        </p:spPr>
        <p:txBody>
          <a:bodyPr>
            <a:normAutofit lnSpcReduction="10000"/>
          </a:bodyPr>
          <a:lstStyle/>
          <a:p>
            <a:pPr rtl="1">
              <a:lnSpc>
                <a:spcPct val="100000"/>
              </a:lnSpc>
            </a:pPr>
            <a:r>
              <a:rPr lang="fa-IR" sz="2400" b="1" dirty="0">
                <a:solidFill>
                  <a:srgbClr val="333399"/>
                </a:solidFill>
                <a:cs typeface="B Titr" panose="00000700000000000000" pitchFamily="2" charset="-78"/>
              </a:rPr>
              <a:t>معاونت بهداشت </a:t>
            </a:r>
          </a:p>
          <a:p>
            <a:pPr rtl="1">
              <a:lnSpc>
                <a:spcPct val="100000"/>
              </a:lnSpc>
            </a:pPr>
            <a:r>
              <a:rPr lang="fa-IR" sz="2400" b="1" dirty="0">
                <a:solidFill>
                  <a:srgbClr val="333399"/>
                </a:solidFill>
                <a:cs typeface="B Titr" panose="00000700000000000000" pitchFamily="2" charset="-78"/>
              </a:rPr>
              <a:t>مدیریت جوانی جمعیت، سلامت خانواده و مدارس</a:t>
            </a:r>
            <a:endParaRPr lang="en-US" sz="2800" b="1" dirty="0">
              <a:solidFill>
                <a:srgbClr val="333399"/>
              </a:solidFill>
              <a:cs typeface="B Titr" panose="00000700000000000000" pitchFamily="2" charset="-78"/>
            </a:endParaRPr>
          </a:p>
          <a:p>
            <a:pPr rtl="1">
              <a:lnSpc>
                <a:spcPct val="100000"/>
              </a:lnSpc>
            </a:pPr>
            <a:r>
              <a:rPr lang="fa-IR" sz="2000" b="1" dirty="0" smtClean="0">
                <a:solidFill>
                  <a:srgbClr val="333399"/>
                </a:solidFill>
                <a:cs typeface="B Titr" panose="00000700000000000000" pitchFamily="2" charset="-78"/>
              </a:rPr>
              <a:t>خرداد ماه 1403</a:t>
            </a:r>
            <a:endParaRPr lang="en-US" sz="2000" b="1" dirty="0">
              <a:solidFill>
                <a:srgbClr val="333399"/>
              </a:solidFill>
              <a:cs typeface="B Titr" panose="00000700000000000000" pitchFamily="2" charset="-78"/>
            </a:endParaRPr>
          </a:p>
          <a:p>
            <a:endParaRPr lang="en-US" dirty="0">
              <a:solidFill>
                <a:srgbClr val="333399"/>
              </a:solidFill>
            </a:endParaRPr>
          </a:p>
        </p:txBody>
      </p:sp>
    </p:spTree>
    <p:extLst>
      <p:ext uri="{BB962C8B-B14F-4D97-AF65-F5344CB8AC3E}">
        <p14:creationId xmlns:p14="http://schemas.microsoft.com/office/powerpoint/2010/main" val="8885044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371584" y="12405"/>
            <a:ext cx="3696216" cy="5325218"/>
          </a:xfrm>
          <a:prstGeom prst="rect">
            <a:avLst/>
          </a:prstGeom>
        </p:spPr>
      </p:pic>
      <p:pic>
        <p:nvPicPr>
          <p:cNvPr id="5" name="Picture 4"/>
          <p:cNvPicPr>
            <a:picLocks noChangeAspect="1"/>
          </p:cNvPicPr>
          <p:nvPr/>
        </p:nvPicPr>
        <p:blipFill>
          <a:blip r:embed="rId3"/>
          <a:stretch>
            <a:fillRect/>
          </a:stretch>
        </p:blipFill>
        <p:spPr>
          <a:xfrm>
            <a:off x="4009521" y="1532782"/>
            <a:ext cx="3610479" cy="5325218"/>
          </a:xfrm>
          <a:prstGeom prst="rect">
            <a:avLst/>
          </a:prstGeom>
        </p:spPr>
      </p:pic>
      <p:pic>
        <p:nvPicPr>
          <p:cNvPr id="6" name="Picture 5"/>
          <p:cNvPicPr>
            <a:picLocks noChangeAspect="1"/>
          </p:cNvPicPr>
          <p:nvPr/>
        </p:nvPicPr>
        <p:blipFill>
          <a:blip r:embed="rId4"/>
          <a:stretch>
            <a:fillRect/>
          </a:stretch>
        </p:blipFill>
        <p:spPr>
          <a:xfrm>
            <a:off x="1285353" y="0"/>
            <a:ext cx="3743847" cy="5287113"/>
          </a:xfrm>
          <a:prstGeom prst="rect">
            <a:avLst/>
          </a:prstGeom>
        </p:spPr>
      </p:pic>
      <p:pic>
        <p:nvPicPr>
          <p:cNvPr id="7" name="Picture 6"/>
          <p:cNvPicPr>
            <a:picLocks noChangeAspect="1"/>
          </p:cNvPicPr>
          <p:nvPr/>
        </p:nvPicPr>
        <p:blipFill>
          <a:blip r:embed="rId5"/>
          <a:stretch>
            <a:fillRect/>
          </a:stretch>
        </p:blipFill>
        <p:spPr>
          <a:xfrm>
            <a:off x="457200" y="1605594"/>
            <a:ext cx="3697024" cy="5274708"/>
          </a:xfrm>
          <a:prstGeom prst="rect">
            <a:avLst/>
          </a:prstGeom>
        </p:spPr>
      </p:pic>
    </p:spTree>
    <p:extLst>
      <p:ext uri="{BB962C8B-B14F-4D97-AF65-F5344CB8AC3E}">
        <p14:creationId xmlns:p14="http://schemas.microsoft.com/office/powerpoint/2010/main" val="2801523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93423410"/>
              </p:ext>
            </p:extLst>
          </p:nvPr>
        </p:nvGraphicFramePr>
        <p:xfrm>
          <a:off x="-76200" y="-1"/>
          <a:ext cx="9182100" cy="6858002"/>
        </p:xfrm>
        <a:graphic>
          <a:graphicData uri="http://schemas.openxmlformats.org/drawingml/2006/table">
            <a:tbl>
              <a:tblPr rtl="1" firstRow="1" firstCol="1" bandRow="1">
                <a:tableStyleId>{37CE84F3-28C3-443E-9E96-99CF82512B78}</a:tableStyleId>
              </a:tblPr>
              <a:tblGrid>
                <a:gridCol w="1183393">
                  <a:extLst>
                    <a:ext uri="{9D8B030D-6E8A-4147-A177-3AD203B41FA5}">
                      <a16:colId xmlns:a16="http://schemas.microsoft.com/office/drawing/2014/main" val="4152454641"/>
                    </a:ext>
                  </a:extLst>
                </a:gridCol>
                <a:gridCol w="2824686">
                  <a:extLst>
                    <a:ext uri="{9D8B030D-6E8A-4147-A177-3AD203B41FA5}">
                      <a16:colId xmlns:a16="http://schemas.microsoft.com/office/drawing/2014/main" val="3767601774"/>
                    </a:ext>
                  </a:extLst>
                </a:gridCol>
                <a:gridCol w="2706681">
                  <a:extLst>
                    <a:ext uri="{9D8B030D-6E8A-4147-A177-3AD203B41FA5}">
                      <a16:colId xmlns:a16="http://schemas.microsoft.com/office/drawing/2014/main" val="2432859840"/>
                    </a:ext>
                  </a:extLst>
                </a:gridCol>
                <a:gridCol w="2467340">
                  <a:extLst>
                    <a:ext uri="{9D8B030D-6E8A-4147-A177-3AD203B41FA5}">
                      <a16:colId xmlns:a16="http://schemas.microsoft.com/office/drawing/2014/main" val="2925529462"/>
                    </a:ext>
                  </a:extLst>
                </a:gridCol>
              </a:tblGrid>
              <a:tr h="1483496">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 </a:t>
                      </a:r>
                      <a:endParaRPr lang="en-US" sz="1800" dirty="0">
                        <a:solidFill>
                          <a:schemeClr val="tx1"/>
                        </a:solidFill>
                        <a:effectLst/>
                        <a:cs typeface="B Nazanin" panose="00000400000000000000" pitchFamily="2" charset="-78"/>
                      </a:endParaRPr>
                    </a:p>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نوع مراقبت</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fa-IR" sz="1800" dirty="0" smtClean="0">
                          <a:solidFill>
                            <a:srgbClr val="FF0000"/>
                          </a:solidFill>
                          <a:effectLst/>
                          <a:cs typeface="B Nazanin" panose="00000400000000000000" pitchFamily="2" charset="-78"/>
                        </a:rPr>
                        <a:t>مراقبت 1-0</a:t>
                      </a:r>
                    </a:p>
                    <a:p>
                      <a:pPr algn="ctr" rtl="1">
                        <a:lnSpc>
                          <a:spcPct val="115000"/>
                        </a:lnSpc>
                        <a:spcBef>
                          <a:spcPts val="500"/>
                        </a:spcBef>
                        <a:spcAft>
                          <a:spcPts val="0"/>
                        </a:spcAft>
                      </a:pPr>
                      <a:r>
                        <a:rPr lang="ar-SA" sz="1800" dirty="0" smtClean="0">
                          <a:solidFill>
                            <a:srgbClr val="FF0000"/>
                          </a:solidFill>
                          <a:effectLst/>
                          <a:cs typeface="B Nazanin" panose="00000400000000000000" pitchFamily="2" charset="-78"/>
                        </a:rPr>
                        <a:t>از زمان تشخیص بارداری </a:t>
                      </a:r>
                      <a:endParaRPr lang="en-US" sz="1800" dirty="0" smtClean="0">
                        <a:solidFill>
                          <a:srgbClr val="FF0000"/>
                        </a:solidFill>
                        <a:effectLst/>
                        <a:cs typeface="B Nazanin" panose="00000400000000000000" pitchFamily="2" charset="-78"/>
                      </a:endParaRPr>
                    </a:p>
                    <a:p>
                      <a:pPr algn="ctr" rtl="1">
                        <a:lnSpc>
                          <a:spcPct val="115000"/>
                        </a:lnSpc>
                        <a:spcBef>
                          <a:spcPts val="500"/>
                        </a:spcBef>
                        <a:spcAft>
                          <a:spcPts val="0"/>
                        </a:spcAft>
                      </a:pPr>
                      <a:r>
                        <a:rPr lang="ar-SA" sz="1800" dirty="0" smtClean="0">
                          <a:solidFill>
                            <a:srgbClr val="FF0000"/>
                          </a:solidFill>
                          <a:effectLst/>
                          <a:cs typeface="B Nazanin" panose="00000400000000000000" pitchFamily="2" charset="-78"/>
                        </a:rPr>
                        <a:t>تا 5 هفته و 6 روز</a:t>
                      </a:r>
                      <a:r>
                        <a:rPr lang="fa-IR" sz="1800" dirty="0" smtClean="0">
                          <a:solidFill>
                            <a:srgbClr val="FF0000"/>
                          </a:solidFill>
                          <a:effectLst/>
                          <a:cs typeface="B Nazanin" panose="00000400000000000000" pitchFamily="2" charset="-78"/>
                        </a:rPr>
                        <a:t> (توسط ماما/پزشک عمومی</a:t>
                      </a:r>
                      <a:r>
                        <a:rPr lang="fa-IR" sz="1400" dirty="0" smtClean="0">
                          <a:solidFill>
                            <a:srgbClr val="FF0000"/>
                          </a:solidFill>
                          <a:effectLst/>
                          <a:cs typeface="B Nazanin" panose="00000400000000000000" pitchFamily="2" charset="-78"/>
                        </a:rPr>
                        <a:t>)</a:t>
                      </a:r>
                      <a:endParaRPr lang="en-US" sz="1400"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مراقبت </a:t>
                      </a:r>
                      <a:r>
                        <a:rPr lang="fa-IR" sz="1800" dirty="0" smtClean="0">
                          <a:solidFill>
                            <a:schemeClr val="tx1"/>
                          </a:solidFill>
                          <a:effectLst/>
                          <a:cs typeface="B Nazanin" panose="00000400000000000000" pitchFamily="2" charset="-78"/>
                        </a:rPr>
                        <a:t>1</a:t>
                      </a:r>
                      <a:endParaRPr lang="en-US" sz="1800" dirty="0">
                        <a:solidFill>
                          <a:schemeClr val="tx1"/>
                        </a:solidFill>
                        <a:effectLst/>
                        <a:cs typeface="B Nazanin" panose="00000400000000000000" pitchFamily="2" charset="-78"/>
                      </a:endParaRPr>
                    </a:p>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هفته 6  تا 10</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مراقبت </a:t>
                      </a:r>
                      <a:r>
                        <a:rPr lang="fa-IR" sz="1800" dirty="0" smtClean="0">
                          <a:solidFill>
                            <a:schemeClr val="tx1"/>
                          </a:solidFill>
                          <a:effectLst/>
                          <a:cs typeface="B Nazanin" panose="00000400000000000000" pitchFamily="2" charset="-78"/>
                        </a:rPr>
                        <a:t>2</a:t>
                      </a:r>
                      <a:endParaRPr lang="en-US" sz="1800" dirty="0">
                        <a:solidFill>
                          <a:schemeClr val="tx1"/>
                        </a:solidFill>
                        <a:effectLst/>
                        <a:cs typeface="B Nazanin" panose="00000400000000000000" pitchFamily="2" charset="-78"/>
                      </a:endParaRPr>
                    </a:p>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هفته 16 تا 20</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extLst>
                  <a:ext uri="{0D108BD9-81ED-4DB2-BD59-A6C34878D82A}">
                    <a16:rowId xmlns:a16="http://schemas.microsoft.com/office/drawing/2014/main" val="129359002"/>
                  </a:ext>
                </a:extLst>
              </a:tr>
              <a:tr h="3708741">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آموزش و مشاوره</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a:txBody>
                    <a:bodyPr/>
                    <a:lstStyle/>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-بهداشت فردي،  روان، جنسي، دهان و دندان.</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-تغذيه/ مكمل هاي دارویی و دارو.</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-علائم نیازمند مراقبت ویژه بارداری/  شكايت های شايع.</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rgbClr val="FF0000"/>
                          </a:solidFill>
                          <a:effectLst/>
                          <a:cs typeface="B Nazanin" panose="00000400000000000000" pitchFamily="2" charset="-78"/>
                        </a:rPr>
                        <a:t>-سبک زندگی سالم با تاکید بر آموزه‌های طب ایرانی در خصوص حفظ جنین و پیشگیری از سقط.</a:t>
                      </a:r>
                      <a:endParaRPr lang="en-US" sz="1400" b="1" dirty="0">
                        <a:solidFill>
                          <a:srgbClr val="FF0000"/>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-تاريخ مراجعه بعدي.</a:t>
                      </a:r>
                      <a:endParaRPr lang="en-US" sz="14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-بهداشت فردي،  روان، جنسي، دهان و دندان.</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تغذيه/ مكمل هاي دارویی و دارو.</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علائم نیازمند مراقبت ویژه بارداری/  شكايت های شايع.</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rgbClr val="FF0000"/>
                          </a:solidFill>
                          <a:effectLst/>
                          <a:cs typeface="B Nazanin" panose="00000400000000000000" pitchFamily="2" charset="-78"/>
                        </a:rPr>
                        <a:t>-</a:t>
                      </a:r>
                      <a:r>
                        <a:rPr lang="ar-SA" sz="1400" b="1" kern="1200" dirty="0">
                          <a:solidFill>
                            <a:srgbClr val="FF0000"/>
                          </a:solidFill>
                          <a:effectLst/>
                          <a:latin typeface="+mn-lt"/>
                          <a:ea typeface="+mn-ea"/>
                          <a:cs typeface="B Nazanin" panose="00000400000000000000" pitchFamily="2" charset="-78"/>
                        </a:rPr>
                        <a:t>سبک زندگی سالم با تاکید بر آموزه‌های طب ایرانی در خصوص حفظ جنین و پیشگیری از سقط.</a:t>
                      </a:r>
                      <a:endParaRPr lang="en-US" sz="1400" b="1" kern="1200" dirty="0">
                        <a:solidFill>
                          <a:srgbClr val="FF0000"/>
                        </a:solidFill>
                        <a:effectLst/>
                        <a:latin typeface="+mn-lt"/>
                        <a:ea typeface="+mn-ea"/>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تاريخ مراجعه بعدي.</a:t>
                      </a:r>
                      <a:endParaRPr lang="en-US" sz="14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a:txBody>
                    <a:bodyPr/>
                    <a:lstStyle/>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بهداشت فردي،  روان، دهان و دندان.</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تغذيه/ مكمل هاي دارویی و دارو.</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علائم نیازمند مراقبت ویژه بارداری/ شكايت های شايع.</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عوارض مصرف سیگار، مواد افیونی، الکل .</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توصیه به شرکت در کلاس آمادگی زایمان.</a:t>
                      </a:r>
                      <a:endParaRPr lang="en-US" sz="1400" b="1" dirty="0">
                        <a:solidFill>
                          <a:schemeClr val="tx1"/>
                        </a:solidFill>
                        <a:effectLst/>
                        <a:cs typeface="B Nazanin" panose="00000400000000000000" pitchFamily="2" charset="-78"/>
                      </a:endParaRPr>
                    </a:p>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 تاريخ مراجعه بعدي.</a:t>
                      </a:r>
                      <a:endParaRPr lang="en-US" sz="14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extLst>
                  <a:ext uri="{0D108BD9-81ED-4DB2-BD59-A6C34878D82A}">
                    <a16:rowId xmlns:a16="http://schemas.microsoft.com/office/drawing/2014/main" val="751963356"/>
                  </a:ext>
                </a:extLst>
              </a:tr>
              <a:tr h="999459">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مکمل‌های دارویی</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gridSpan="3">
                  <a:txBody>
                    <a:bodyPr/>
                    <a:lstStyle/>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اسید فولیک (از ابتدای بارداری تا پایان بارداری (در صورتی که قرص یا کپسول مولتی ویتامین دارای 400 میکرو گرم اسید فولیک است، نیاز به ادامه تجویز قرص اسید فولیک به صورت جداگانه از شروع هفته 16 تا پایان بارداری نیست)، آهن و مولتي ويتامين مينرال (از شروع هفته 16 بارداری تا پایان بارداری)، ویتامین </a:t>
                      </a:r>
                      <a:r>
                        <a:rPr lang="en-US" sz="1400" b="1" dirty="0">
                          <a:solidFill>
                            <a:schemeClr val="tx1"/>
                          </a:solidFill>
                          <a:effectLst/>
                          <a:cs typeface="B Nazanin" panose="00000400000000000000" pitchFamily="2" charset="-78"/>
                        </a:rPr>
                        <a:t>D </a:t>
                      </a:r>
                      <a:r>
                        <a:rPr lang="ar-SA" sz="1400" b="1" dirty="0">
                          <a:solidFill>
                            <a:schemeClr val="tx1"/>
                          </a:solidFill>
                          <a:effectLst/>
                          <a:cs typeface="B Nazanin" panose="00000400000000000000" pitchFamily="2" charset="-78"/>
                        </a:rPr>
                        <a:t> (از ابتدا تا پایان بارداری).</a:t>
                      </a:r>
                      <a:endParaRPr lang="en-US" sz="14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51465384"/>
                  </a:ext>
                </a:extLst>
              </a:tr>
              <a:tr h="666306">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ايمن سازی</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nchor="ctr">
                    <a:solidFill>
                      <a:schemeClr val="accent3">
                        <a:lumMod val="60000"/>
                        <a:lumOff val="40000"/>
                      </a:schemeClr>
                    </a:solidFill>
                  </a:tcPr>
                </a:tc>
                <a:tc gridSpan="3">
                  <a:txBody>
                    <a:bodyPr/>
                    <a:lstStyle/>
                    <a:p>
                      <a:pPr algn="r" rtl="1">
                        <a:lnSpc>
                          <a:spcPct val="115000"/>
                        </a:lnSpc>
                        <a:spcBef>
                          <a:spcPts val="500"/>
                        </a:spcBef>
                        <a:spcAft>
                          <a:spcPts val="0"/>
                        </a:spcAft>
                      </a:pPr>
                      <a:r>
                        <a:rPr lang="ar-SA" sz="1400" b="1" dirty="0">
                          <a:solidFill>
                            <a:schemeClr val="tx1"/>
                          </a:solidFill>
                          <a:effectLst/>
                          <a:cs typeface="B Nazanin" panose="00000400000000000000" pitchFamily="2" charset="-78"/>
                        </a:rPr>
                        <a:t>توأم (بهترین زمان 27 تا 36 بارداری)، آنفلوآنزا (با ارجحیت در فصول پاییز و زمستان) – ایمونوگلوبولین ضد دی  از هفته 28 تا 34  بارداری (در صورت نياز) .</a:t>
                      </a:r>
                      <a:endParaRPr lang="en-US" sz="1400" b="1"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5531" marR="35531" marT="0" marB="0">
                    <a:solidFill>
                      <a:schemeClr val="accent3">
                        <a:lumMod val="60000"/>
                        <a:lumOff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30149222"/>
                  </a:ext>
                </a:extLst>
              </a:tr>
            </a:tbl>
          </a:graphicData>
        </a:graphic>
      </p:graphicFrame>
      <p:cxnSp>
        <p:nvCxnSpPr>
          <p:cNvPr id="4" name="AutoShape 816"/>
          <p:cNvCxnSpPr>
            <a:cxnSpLocks noChangeShapeType="1"/>
          </p:cNvCxnSpPr>
          <p:nvPr/>
        </p:nvCxnSpPr>
        <p:spPr bwMode="auto">
          <a:xfrm flipH="1">
            <a:off x="14701837" y="3008313"/>
            <a:ext cx="892175" cy="58896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 name="Rectangle 3"/>
          <p:cNvSpPr>
            <a:spLocks noChangeArrowheads="1"/>
          </p:cNvSpPr>
          <p:nvPr/>
        </p:nvSpPr>
        <p:spPr bwMode="auto">
          <a:xfrm>
            <a:off x="2590800" y="1981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743597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47914816"/>
              </p:ext>
            </p:extLst>
          </p:nvPr>
        </p:nvGraphicFramePr>
        <p:xfrm>
          <a:off x="5576" y="914400"/>
          <a:ext cx="9144000" cy="6244989"/>
        </p:xfrm>
        <a:graphic>
          <a:graphicData uri="http://schemas.openxmlformats.org/drawingml/2006/table">
            <a:tbl>
              <a:tblPr rtl="1" firstRow="1" firstCol="1" bandRow="1">
                <a:tableStyleId>{21E4AEA4-8DFA-4A89-87EB-49C32662AFE0}</a:tableStyleId>
              </a:tblPr>
              <a:tblGrid>
                <a:gridCol w="955288">
                  <a:extLst>
                    <a:ext uri="{9D8B030D-6E8A-4147-A177-3AD203B41FA5}">
                      <a16:colId xmlns:a16="http://schemas.microsoft.com/office/drawing/2014/main" val="2645809213"/>
                    </a:ext>
                  </a:extLst>
                </a:gridCol>
                <a:gridCol w="1490121">
                  <a:extLst>
                    <a:ext uri="{9D8B030D-6E8A-4147-A177-3AD203B41FA5}">
                      <a16:colId xmlns:a16="http://schemas.microsoft.com/office/drawing/2014/main" val="2298519220"/>
                    </a:ext>
                  </a:extLst>
                </a:gridCol>
                <a:gridCol w="2567065">
                  <a:extLst>
                    <a:ext uri="{9D8B030D-6E8A-4147-A177-3AD203B41FA5}">
                      <a16:colId xmlns:a16="http://schemas.microsoft.com/office/drawing/2014/main" val="3238714743"/>
                    </a:ext>
                  </a:extLst>
                </a:gridCol>
                <a:gridCol w="2433582">
                  <a:extLst>
                    <a:ext uri="{9D8B030D-6E8A-4147-A177-3AD203B41FA5}">
                      <a16:colId xmlns:a16="http://schemas.microsoft.com/office/drawing/2014/main" val="936642841"/>
                    </a:ext>
                  </a:extLst>
                </a:gridCol>
                <a:gridCol w="1697944">
                  <a:extLst>
                    <a:ext uri="{9D8B030D-6E8A-4147-A177-3AD203B41FA5}">
                      <a16:colId xmlns:a16="http://schemas.microsoft.com/office/drawing/2014/main" val="433425876"/>
                    </a:ext>
                  </a:extLst>
                </a:gridCol>
              </a:tblGrid>
              <a:tr h="645015">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خدمت</a:t>
                      </a:r>
                      <a:endParaRPr lang="en-US"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ctr" rtl="1">
                        <a:lnSpc>
                          <a:spcPct val="115000"/>
                        </a:lnSpc>
                        <a:spcBef>
                          <a:spcPts val="500"/>
                        </a:spcBef>
                        <a:spcAft>
                          <a:spcPts val="0"/>
                        </a:spcAft>
                      </a:pPr>
                      <a:r>
                        <a:rPr lang="ar-SA" sz="1800">
                          <a:solidFill>
                            <a:schemeClr val="tx1"/>
                          </a:solidFill>
                          <a:effectLst/>
                          <a:cs typeface="B Nazanin" panose="00000400000000000000" pitchFamily="2" charset="-78"/>
                        </a:rPr>
                        <a:t>ارجاع دهنده</a:t>
                      </a:r>
                      <a:endParaRPr lang="en-US" sz="160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دلیل ارجاع</a:t>
                      </a:r>
                      <a:endParaRPr lang="en-US"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ارجاع به</a:t>
                      </a:r>
                      <a:endParaRPr lang="en-US"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ctr" rtl="1">
                        <a:lnSpc>
                          <a:spcPct val="115000"/>
                        </a:lnSpc>
                        <a:spcBef>
                          <a:spcPts val="500"/>
                        </a:spcBef>
                        <a:spcAft>
                          <a:spcPts val="0"/>
                        </a:spcAft>
                      </a:pPr>
                      <a:r>
                        <a:rPr lang="ar-SA" sz="1800" dirty="0">
                          <a:solidFill>
                            <a:schemeClr val="tx1"/>
                          </a:solidFill>
                          <a:effectLst/>
                          <a:cs typeface="B Nazanin" panose="00000400000000000000" pitchFamily="2" charset="-78"/>
                        </a:rPr>
                        <a:t>اقدامات پس از ارجاع توسط ارجاع دهنده</a:t>
                      </a:r>
                      <a:endParaRPr lang="en-US" sz="16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extLst>
                  <a:ext uri="{0D108BD9-81ED-4DB2-BD59-A6C34878D82A}">
                    <a16:rowId xmlns:a16="http://schemas.microsoft.com/office/drawing/2014/main" val="912619882"/>
                  </a:ext>
                </a:extLst>
              </a:tr>
              <a:tr h="5298585">
                <a:tc>
                  <a:txBody>
                    <a:bodyPr/>
                    <a:lstStyle/>
                    <a:p>
                      <a:pPr algn="ctr" rtl="1">
                        <a:lnSpc>
                          <a:spcPct val="115000"/>
                        </a:lnSpc>
                        <a:spcBef>
                          <a:spcPts val="500"/>
                        </a:spcBef>
                        <a:spcAft>
                          <a:spcPts val="0"/>
                        </a:spcAft>
                      </a:pPr>
                      <a:endParaRPr lang="en-US" sz="1400" dirty="0" smtClean="0">
                        <a:effectLst/>
                        <a:cs typeface="B Nazanin" panose="00000400000000000000" pitchFamily="2" charset="-78"/>
                      </a:endParaRPr>
                    </a:p>
                    <a:p>
                      <a:pPr algn="ctr" rtl="1">
                        <a:lnSpc>
                          <a:spcPct val="115000"/>
                        </a:lnSpc>
                        <a:spcBef>
                          <a:spcPts val="500"/>
                        </a:spcBef>
                        <a:spcAft>
                          <a:spcPts val="0"/>
                        </a:spcAft>
                      </a:pPr>
                      <a:endParaRPr lang="en-US" sz="1400" dirty="0" smtClean="0">
                        <a:effectLst/>
                        <a:cs typeface="B Nazanin" panose="00000400000000000000" pitchFamily="2" charset="-78"/>
                      </a:endParaRPr>
                    </a:p>
                    <a:p>
                      <a:pPr algn="ctr" rtl="1">
                        <a:lnSpc>
                          <a:spcPct val="115000"/>
                        </a:lnSpc>
                        <a:spcBef>
                          <a:spcPts val="500"/>
                        </a:spcBef>
                        <a:spcAft>
                          <a:spcPts val="0"/>
                        </a:spcAft>
                      </a:pPr>
                      <a:endParaRPr lang="en-US" sz="1400" dirty="0" smtClean="0">
                        <a:effectLst/>
                        <a:cs typeface="B Nazanin" panose="00000400000000000000" pitchFamily="2" charset="-78"/>
                      </a:endParaRPr>
                    </a:p>
                    <a:p>
                      <a:pPr algn="ctr" rtl="1">
                        <a:lnSpc>
                          <a:spcPct val="115000"/>
                        </a:lnSpc>
                        <a:spcBef>
                          <a:spcPts val="500"/>
                        </a:spcBef>
                        <a:spcAft>
                          <a:spcPts val="0"/>
                        </a:spcAft>
                      </a:pPr>
                      <a:endParaRPr lang="en-US" sz="1800" dirty="0" smtClean="0">
                        <a:solidFill>
                          <a:schemeClr val="tx1"/>
                        </a:solidFill>
                        <a:effectLst/>
                        <a:cs typeface="B Nazanin" panose="00000400000000000000" pitchFamily="2" charset="-78"/>
                      </a:endParaRPr>
                    </a:p>
                    <a:p>
                      <a:pPr algn="ctr" rtl="1">
                        <a:lnSpc>
                          <a:spcPct val="115000"/>
                        </a:lnSpc>
                        <a:spcBef>
                          <a:spcPts val="500"/>
                        </a:spcBef>
                        <a:spcAft>
                          <a:spcPts val="0"/>
                        </a:spcAft>
                      </a:pPr>
                      <a:r>
                        <a:rPr lang="ar-SA" sz="1800" dirty="0" smtClean="0">
                          <a:solidFill>
                            <a:schemeClr val="tx1"/>
                          </a:solidFill>
                          <a:effectLst/>
                          <a:cs typeface="B Nazanin" panose="00000400000000000000" pitchFamily="2" charset="-78"/>
                        </a:rPr>
                        <a:t>مراقبت</a:t>
                      </a:r>
                      <a:endParaRPr lang="en-US" sz="1800" dirty="0" smtClean="0">
                        <a:solidFill>
                          <a:schemeClr val="tx1"/>
                        </a:solidFill>
                        <a:effectLst/>
                        <a:cs typeface="B Nazanin" panose="00000400000000000000" pitchFamily="2" charset="-78"/>
                      </a:endParaRPr>
                    </a:p>
                    <a:p>
                      <a:pPr algn="ctr" rtl="1">
                        <a:lnSpc>
                          <a:spcPct val="115000"/>
                        </a:lnSpc>
                        <a:spcBef>
                          <a:spcPts val="500"/>
                        </a:spcBef>
                        <a:spcAft>
                          <a:spcPts val="0"/>
                        </a:spcAft>
                      </a:pPr>
                      <a:r>
                        <a:rPr lang="ar-SA" sz="1800" dirty="0" smtClean="0">
                          <a:solidFill>
                            <a:schemeClr val="tx1"/>
                          </a:solidFill>
                          <a:effectLst/>
                          <a:cs typeface="B Nazanin" panose="00000400000000000000" pitchFamily="2" charset="-78"/>
                        </a:rPr>
                        <a:t> </a:t>
                      </a:r>
                      <a:r>
                        <a:rPr lang="fa-IR" sz="1800" dirty="0" smtClean="0">
                          <a:solidFill>
                            <a:schemeClr val="tx1"/>
                          </a:solidFill>
                          <a:effectLst/>
                          <a:cs typeface="B Nazanin" panose="00000400000000000000" pitchFamily="2" charset="-78"/>
                        </a:rPr>
                        <a:t>نیمه اول</a:t>
                      </a:r>
                      <a:r>
                        <a:rPr lang="ar-SA" sz="1800" dirty="0" smtClean="0">
                          <a:solidFill>
                            <a:schemeClr val="tx1"/>
                          </a:solidFill>
                          <a:effectLst/>
                          <a:cs typeface="B Nazanin" panose="00000400000000000000" pitchFamily="2" charset="-78"/>
                        </a:rPr>
                        <a:t> بارداری</a:t>
                      </a:r>
                      <a:endParaRPr lang="en-US" sz="1800" dirty="0">
                        <a:solidFill>
                          <a:schemeClr val="tx1"/>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r" rtl="1">
                        <a:lnSpc>
                          <a:spcPct val="115000"/>
                        </a:lnSpc>
                        <a:spcBef>
                          <a:spcPts val="500"/>
                        </a:spcBef>
                        <a:spcAft>
                          <a:spcPts val="0"/>
                        </a:spcAft>
                      </a:pPr>
                      <a:r>
                        <a:rPr lang="ar-SA" sz="1400" b="1" dirty="0">
                          <a:effectLst/>
                          <a:cs typeface="B Nazanin" panose="00000400000000000000" pitchFamily="2" charset="-78"/>
                        </a:rPr>
                        <a:t>ماما، پزشک عمومی</a:t>
                      </a:r>
                      <a:endParaRPr lang="en-US" sz="14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solidFill>
                      <a:schemeClr val="accent3">
                        <a:lumMod val="60000"/>
                        <a:lumOff val="40000"/>
                      </a:schemeClr>
                    </a:solidFill>
                  </a:tcPr>
                </a:tc>
                <a:tc>
                  <a:txBody>
                    <a:bodyPr/>
                    <a:lstStyle/>
                    <a:p>
                      <a:pPr algn="just" rtl="1">
                        <a:lnSpc>
                          <a:spcPct val="115000"/>
                        </a:lnSpc>
                        <a:spcBef>
                          <a:spcPts val="500"/>
                        </a:spcBef>
                        <a:spcAft>
                          <a:spcPts val="0"/>
                        </a:spcAft>
                      </a:pPr>
                      <a:r>
                        <a:rPr lang="ar-SA" sz="1400" b="1" dirty="0">
                          <a:effectLst/>
                          <a:cs typeface="B Nazanin" panose="00000400000000000000" pitchFamily="2" charset="-78"/>
                        </a:rPr>
                        <a:t>- سابقه یک سقط بالای 10 هفته یا سابقه دو و بیش از دو سقط </a:t>
                      </a:r>
                      <a:r>
                        <a:rPr lang="ar-SA" sz="1400" b="1" dirty="0" smtClean="0">
                          <a:effectLst/>
                          <a:cs typeface="B Nazanin" panose="00000400000000000000" pitchFamily="2" charset="-78"/>
                        </a:rPr>
                        <a:t>مکرر؛</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 لکه بینی، ترشح عفونی، ترشح زیاد، آبریزی، درد زیر شکم  به‌ویژه با علائم تندرنس و ریباند شکم، یا درد گردن یا شانه یا دردهای کرامپی و یا علایم حیاتی ناپایدار در مراقبت هفته 4 تا قبل از هفته 6 بارداری؛</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 لکه بینی و علائم حیاتی پایدار در مراقبت هفته 4 تا قبل از هفته 6 بارداری؛</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-در صورت نتایج مختل برای آزمایش </a:t>
                      </a:r>
                      <a:r>
                        <a:rPr lang="en-US" sz="1400" b="1" dirty="0">
                          <a:effectLst/>
                          <a:cs typeface="B Nazanin" panose="00000400000000000000" pitchFamily="2" charset="-78"/>
                        </a:rPr>
                        <a:t>GCT</a:t>
                      </a:r>
                      <a:r>
                        <a:rPr lang="ar-SA" sz="1400" b="1" dirty="0" smtClean="0">
                          <a:effectLst/>
                          <a:cs typeface="B Nazanin" panose="00000400000000000000" pitchFamily="2" charset="-78"/>
                        </a:rPr>
                        <a:t>.</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 </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توجه: سایر ارجاعات و پیگیری‌ها در این سطح مطابق راهنمای مراقبت‌های ادغام یافته سلامت مادران</a:t>
                      </a:r>
                      <a:endParaRPr lang="en-US" sz="14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just" rtl="1">
                        <a:lnSpc>
                          <a:spcPct val="115000"/>
                        </a:lnSpc>
                        <a:spcBef>
                          <a:spcPts val="500"/>
                        </a:spcBef>
                        <a:spcAft>
                          <a:spcPts val="0"/>
                        </a:spcAft>
                      </a:pPr>
                      <a:r>
                        <a:rPr lang="ar-SA" sz="1400" b="1" dirty="0">
                          <a:effectLst/>
                          <a:cs typeface="B Nazanin" panose="00000400000000000000" pitchFamily="2" charset="-78"/>
                        </a:rPr>
                        <a:t>-ارجاع به پریناتولوژیست/یا متخصص زنان- زایمان در صورت سابقه سقط (های قبلی).</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 در صورت لکه بینی، ترشح عفونی، ترشح زیاد ، آبریزی، درد زیر شکم  به ویژه با علائم تندرنس و ریباند شکم، یا درد گردن یا شانه یا دردهای کرامپی و ... با علایم حیاتی </a:t>
                      </a:r>
                      <a:r>
                        <a:rPr lang="ar-SA" sz="1400" b="1" dirty="0">
                          <a:solidFill>
                            <a:srgbClr val="FF0000"/>
                          </a:solidFill>
                          <a:effectLst/>
                          <a:cs typeface="B Nazanin" panose="00000400000000000000" pitchFamily="2" charset="-78"/>
                        </a:rPr>
                        <a:t>ناپایدار</a:t>
                      </a:r>
                      <a:r>
                        <a:rPr lang="ar-SA" sz="1400" b="1" dirty="0">
                          <a:solidFill>
                            <a:srgbClr val="FFFF00"/>
                          </a:solidFill>
                          <a:effectLst/>
                          <a:cs typeface="B Nazanin" panose="00000400000000000000" pitchFamily="2" charset="-78"/>
                        </a:rPr>
                        <a:t> </a:t>
                      </a:r>
                      <a:r>
                        <a:rPr lang="ar-SA" sz="1400" b="1" dirty="0">
                          <a:effectLst/>
                          <a:cs typeface="B Nazanin" panose="00000400000000000000" pitchFamily="2" charset="-78"/>
                        </a:rPr>
                        <a:t>اقدامات/ارجاعات کاملا مطابق راهنمای مراقبت‌های ادغام یافته سلامت مادران است.</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-در لکه بینی و علائم حیاتی </a:t>
                      </a:r>
                      <a:r>
                        <a:rPr lang="ar-SA" sz="1400" b="1" dirty="0">
                          <a:solidFill>
                            <a:srgbClr val="FF0000"/>
                          </a:solidFill>
                          <a:effectLst/>
                          <a:cs typeface="B Nazanin" panose="00000400000000000000" pitchFamily="2" charset="-78"/>
                        </a:rPr>
                        <a:t>پایدار</a:t>
                      </a:r>
                      <a:r>
                        <a:rPr lang="ar-SA" sz="1400" b="1" dirty="0">
                          <a:effectLst/>
                          <a:cs typeface="B Nazanin" panose="00000400000000000000" pitchFamily="2" charset="-78"/>
                        </a:rPr>
                        <a:t>، اقدامات/ارجاعات کاملا مطابق راهنمای مراقبت‌های ادغام یافته سلامت مادران است.</a:t>
                      </a:r>
                      <a:endParaRPr lang="en-US" sz="1400" b="1" dirty="0">
                        <a:effectLst/>
                        <a:cs typeface="B Nazanin" panose="00000400000000000000" pitchFamily="2" charset="-78"/>
                      </a:endParaRPr>
                    </a:p>
                    <a:p>
                      <a:pPr algn="just" rtl="1">
                        <a:lnSpc>
                          <a:spcPct val="115000"/>
                        </a:lnSpc>
                        <a:spcBef>
                          <a:spcPts val="500"/>
                        </a:spcBef>
                        <a:spcAft>
                          <a:spcPts val="0"/>
                        </a:spcAft>
                      </a:pPr>
                      <a:r>
                        <a:rPr lang="ar-SA" sz="1400" b="1" dirty="0">
                          <a:effectLst/>
                          <a:cs typeface="B Nazanin" panose="00000400000000000000" pitchFamily="2" charset="-78"/>
                        </a:rPr>
                        <a:t>-</a:t>
                      </a:r>
                      <a:r>
                        <a:rPr lang="ar-SA" sz="1400" b="1" dirty="0">
                          <a:solidFill>
                            <a:srgbClr val="FF0000"/>
                          </a:solidFill>
                          <a:effectLst/>
                          <a:cs typeface="B Nazanin" panose="00000400000000000000" pitchFamily="2" charset="-78"/>
                        </a:rPr>
                        <a:t>در موارد نتایج مختل آزمایش </a:t>
                      </a:r>
                      <a:r>
                        <a:rPr lang="en-US" sz="1400" b="1" dirty="0">
                          <a:solidFill>
                            <a:srgbClr val="FF0000"/>
                          </a:solidFill>
                          <a:effectLst/>
                          <a:cs typeface="B Nazanin" panose="00000400000000000000" pitchFamily="2" charset="-78"/>
                        </a:rPr>
                        <a:t>GCT</a:t>
                      </a:r>
                      <a:r>
                        <a:rPr lang="ar-SA" sz="1400" b="1" dirty="0">
                          <a:solidFill>
                            <a:srgbClr val="FF0000"/>
                          </a:solidFill>
                          <a:effectLst/>
                          <a:cs typeface="B Nazanin" panose="00000400000000000000" pitchFamily="2" charset="-78"/>
                        </a:rPr>
                        <a:t> ارجاع غیر فوری به متخصص زنان یا داخلی- غدد.</a:t>
                      </a:r>
                      <a:endParaRPr lang="en-US" sz="1400" b="1" dirty="0">
                        <a:solidFill>
                          <a:srgbClr val="FF0000"/>
                        </a:solidFill>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solidFill>
                      <a:schemeClr val="accent3">
                        <a:lumMod val="60000"/>
                        <a:lumOff val="40000"/>
                      </a:schemeClr>
                    </a:solidFill>
                  </a:tcPr>
                </a:tc>
                <a:tc>
                  <a:txBody>
                    <a:bodyPr/>
                    <a:lstStyle/>
                    <a:p>
                      <a:pPr algn="ctr" rtl="1">
                        <a:lnSpc>
                          <a:spcPct val="115000"/>
                        </a:lnSpc>
                        <a:spcBef>
                          <a:spcPts val="500"/>
                        </a:spcBef>
                        <a:spcAft>
                          <a:spcPts val="0"/>
                        </a:spcAft>
                      </a:pPr>
                      <a:r>
                        <a:rPr lang="ar-SA" sz="1400" b="1" dirty="0">
                          <a:effectLst/>
                          <a:cs typeface="B Nazanin" panose="00000400000000000000" pitchFamily="2" charset="-78"/>
                        </a:rPr>
                        <a:t>-پیگیری نتیجه ارجاع</a:t>
                      </a:r>
                      <a:endParaRPr lang="en-US" sz="1400" b="1" dirty="0">
                        <a:effectLst/>
                        <a:cs typeface="B Nazanin" panose="00000400000000000000" pitchFamily="2" charset="-78"/>
                      </a:endParaRPr>
                    </a:p>
                    <a:p>
                      <a:pPr algn="ctr" rtl="1">
                        <a:lnSpc>
                          <a:spcPct val="115000"/>
                        </a:lnSpc>
                        <a:spcBef>
                          <a:spcPts val="500"/>
                        </a:spcBef>
                        <a:spcAft>
                          <a:spcPts val="0"/>
                        </a:spcAft>
                      </a:pPr>
                      <a:r>
                        <a:rPr lang="ar-SA" sz="1400" b="1" dirty="0">
                          <a:effectLst/>
                          <a:cs typeface="B Nazanin" panose="00000400000000000000" pitchFamily="2" charset="-78"/>
                        </a:rPr>
                        <a:t>-ثبت نتایج در سامانه</a:t>
                      </a:r>
                      <a:endParaRPr lang="en-US" sz="14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36423" marR="36423" marT="0" marB="0" anchor="ctr">
                    <a:solidFill>
                      <a:schemeClr val="accent3">
                        <a:lumMod val="60000"/>
                        <a:lumOff val="40000"/>
                      </a:schemeClr>
                    </a:solidFill>
                  </a:tcPr>
                </a:tc>
                <a:extLst>
                  <a:ext uri="{0D108BD9-81ED-4DB2-BD59-A6C34878D82A}">
                    <a16:rowId xmlns:a16="http://schemas.microsoft.com/office/drawing/2014/main" val="968145486"/>
                  </a:ext>
                </a:extLst>
              </a:tr>
            </a:tbl>
          </a:graphicData>
        </a:graphic>
      </p:graphicFrame>
      <p:sp>
        <p:nvSpPr>
          <p:cNvPr id="4" name="Subtitle 2"/>
          <p:cNvSpPr txBox="1">
            <a:spLocks/>
          </p:cNvSpPr>
          <p:nvPr/>
        </p:nvSpPr>
        <p:spPr>
          <a:xfrm>
            <a:off x="2133600" y="228600"/>
            <a:ext cx="6858000" cy="533187"/>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rtl="1">
              <a:buNone/>
            </a:pPr>
            <a:r>
              <a:rPr lang="fa-IR" sz="3600" b="1" dirty="0" smtClean="0">
                <a:cs typeface="B Titr" panose="00000700000000000000" pitchFamily="2" charset="-78"/>
              </a:rPr>
              <a:t>ارجاعات مراقبت نیمه اول بارداری</a:t>
            </a:r>
            <a:endParaRPr lang="en-US" sz="3600" b="1" dirty="0">
              <a:cs typeface="B Titr" panose="00000700000000000000" pitchFamily="2" charset="-78"/>
            </a:endParaRPr>
          </a:p>
        </p:txBody>
      </p:sp>
    </p:spTree>
    <p:extLst>
      <p:ext uri="{BB962C8B-B14F-4D97-AF65-F5344CB8AC3E}">
        <p14:creationId xmlns:p14="http://schemas.microsoft.com/office/powerpoint/2010/main" val="27058141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6200"/>
            <a:ext cx="9144000" cy="6934200"/>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rtl="1">
              <a:lnSpc>
                <a:spcPct val="115000"/>
              </a:lnSpc>
              <a:spcBef>
                <a:spcPts val="500"/>
              </a:spcBef>
              <a:spcAft>
                <a:spcPts val="0"/>
              </a:spcAft>
            </a:pPr>
            <a:r>
              <a:rPr lang="ar-SA" sz="2400" b="1" dirty="0">
                <a:solidFill>
                  <a:srgbClr val="000000"/>
                </a:solidFill>
                <a:effectLst/>
                <a:ea typeface="Times New Roman" panose="02020603050405020304" pitchFamily="18" charset="0"/>
                <a:cs typeface="B Nazanin" panose="00000400000000000000" pitchFamily="2" charset="-78"/>
              </a:rPr>
              <a:t>نکته: اقدامات در موارد سقط مکرر (دو یا بیش از دو سقط) که در حدود 3 درصد از زوج های در سن باروری رخ </a:t>
            </a:r>
            <a:r>
              <a:rPr lang="ar-SA" sz="2400" b="1" dirty="0" smtClean="0">
                <a:solidFill>
                  <a:srgbClr val="000000"/>
                </a:solidFill>
                <a:effectLst/>
                <a:ea typeface="Times New Roman" panose="02020603050405020304" pitchFamily="18" charset="0"/>
                <a:cs typeface="B Nazanin" panose="00000400000000000000" pitchFamily="2" charset="-78"/>
              </a:rPr>
              <a:t>می</a:t>
            </a:r>
            <a:r>
              <a:rPr lang="fa-IR" sz="2400" b="1" dirty="0" smtClean="0">
                <a:solidFill>
                  <a:srgbClr val="000000"/>
                </a:solidFill>
                <a:effectLst/>
                <a:ea typeface="Times New Roman" panose="02020603050405020304" pitchFamily="18" charset="0"/>
                <a:cs typeface="B Nazanin" panose="00000400000000000000" pitchFamily="2" charset="-78"/>
              </a:rPr>
              <a:t>‌</a:t>
            </a:r>
            <a:r>
              <a:rPr lang="ar-SA" sz="2400" b="1" dirty="0" smtClean="0">
                <a:solidFill>
                  <a:srgbClr val="000000"/>
                </a:solidFill>
                <a:effectLst/>
                <a:ea typeface="Times New Roman" panose="02020603050405020304" pitchFamily="18" charset="0"/>
                <a:cs typeface="B Nazanin" panose="00000400000000000000" pitchFamily="2" charset="-78"/>
              </a:rPr>
              <a:t>دهد </a:t>
            </a:r>
            <a:r>
              <a:rPr lang="ar-SA" sz="2400" b="1" dirty="0">
                <a:solidFill>
                  <a:srgbClr val="000000"/>
                </a:solidFill>
                <a:effectLst/>
                <a:ea typeface="Times New Roman" panose="02020603050405020304" pitchFamily="18" charset="0"/>
                <a:cs typeface="B Nazanin" panose="00000400000000000000" pitchFamily="2" charset="-78"/>
              </a:rPr>
              <a:t>در سطح بیمارستانی عمدتا شامل موارد زیر است که لازم است نتیجه این بررسی‌ها توسط ماما-پزشک عمومی پیگیری و در سامانه ثبت شوند</a:t>
            </a:r>
            <a:r>
              <a:rPr lang="ar-SA" sz="2400" b="1" dirty="0" smtClean="0">
                <a:solidFill>
                  <a:srgbClr val="000000"/>
                </a:solidFill>
                <a:effectLst/>
                <a:ea typeface="Times New Roman" panose="02020603050405020304" pitchFamily="18" charset="0"/>
                <a:cs typeface="B Nazanin" panose="00000400000000000000" pitchFamily="2" charset="-78"/>
              </a:rPr>
              <a:t>:</a:t>
            </a:r>
            <a:endParaRPr lang="fa-IR" sz="2400" b="1" dirty="0" smtClean="0">
              <a:solidFill>
                <a:srgbClr val="000000"/>
              </a:solidFill>
              <a:effectLst/>
              <a:ea typeface="Times New Roman" panose="02020603050405020304" pitchFamily="18" charset="0"/>
              <a:cs typeface="B Nazanin" panose="00000400000000000000" pitchFamily="2" charset="-78"/>
            </a:endParaRPr>
          </a:p>
          <a:p>
            <a:pPr algn="ctr" rtl="1">
              <a:lnSpc>
                <a:spcPct val="115000"/>
              </a:lnSpc>
              <a:spcBef>
                <a:spcPts val="500"/>
              </a:spcBef>
              <a:spcAft>
                <a:spcPts val="0"/>
              </a:spcAft>
            </a:pPr>
            <a:endParaRPr lang="en-US" sz="1600" dirty="0">
              <a:effectLst/>
              <a:ea typeface="Times New Roman" panose="02020603050405020304" pitchFamily="18" charset="0"/>
              <a:cs typeface="B Nazanin" panose="00000400000000000000" pitchFamily="2" charset="-78"/>
            </a:endParaRPr>
          </a:p>
          <a:p>
            <a:pPr marL="342900" lvl="0" indent="-342900" algn="r" rtl="1">
              <a:lnSpc>
                <a:spcPct val="200000"/>
              </a:lnSpc>
              <a:spcBef>
                <a:spcPts val="500"/>
              </a:spcBef>
              <a:spcAft>
                <a:spcPts val="0"/>
              </a:spcAft>
              <a:buFont typeface="+mj-lt"/>
              <a:buAutoNum type="arabicPeriod"/>
            </a:pPr>
            <a:r>
              <a:rPr lang="ar-SA" b="1" dirty="0">
                <a:solidFill>
                  <a:srgbClr val="000000"/>
                </a:solidFill>
                <a:effectLst/>
                <a:ea typeface="Times New Roman" panose="02020603050405020304" pitchFamily="18" charset="0"/>
                <a:cs typeface="B Nazanin" panose="00000400000000000000" pitchFamily="2" charset="-78"/>
              </a:rPr>
              <a:t>بررسی آنومالی رحم و طول سرویکس از طریق سونوگرافی</a:t>
            </a:r>
            <a:endParaRPr lang="en-US" b="1" dirty="0">
              <a:effectLst/>
              <a:ea typeface="Times New Roman" panose="02020603050405020304" pitchFamily="18" charset="0"/>
              <a:cs typeface="B Nazanin" panose="00000400000000000000" pitchFamily="2" charset="-78"/>
            </a:endParaRPr>
          </a:p>
          <a:p>
            <a:pPr marL="342900" lvl="0" indent="-342900" algn="r" rtl="1">
              <a:lnSpc>
                <a:spcPct val="200000"/>
              </a:lnSpc>
              <a:spcBef>
                <a:spcPts val="500"/>
              </a:spcBef>
              <a:spcAft>
                <a:spcPts val="0"/>
              </a:spcAft>
              <a:buFont typeface="+mj-lt"/>
              <a:buAutoNum type="arabicPeriod"/>
            </a:pPr>
            <a:r>
              <a:rPr lang="ar-SA" b="1" dirty="0">
                <a:solidFill>
                  <a:srgbClr val="000000"/>
                </a:solidFill>
                <a:effectLst/>
                <a:ea typeface="Times New Roman" panose="02020603050405020304" pitchFamily="18" charset="0"/>
                <a:cs typeface="B Nazanin" panose="00000400000000000000" pitchFamily="2" charset="-78"/>
              </a:rPr>
              <a:t>بررسی ترومبوفیلی از قبیل بررسی بیماری‌های زمینه‌ ایی، بررسی آنتی فسفولیپیدها، آنتی کاردیولیپین و پروتئین </a:t>
            </a:r>
            <a:r>
              <a:rPr lang="en-US" b="1" dirty="0" smtClean="0">
                <a:solidFill>
                  <a:srgbClr val="000000"/>
                </a:solidFill>
                <a:ea typeface="Times New Roman" panose="02020603050405020304" pitchFamily="18" charset="0"/>
                <a:cs typeface="B Nazanin" panose="00000400000000000000" pitchFamily="2" charset="-78"/>
              </a:rPr>
              <a:t>s</a:t>
            </a:r>
            <a:r>
              <a:rPr lang="fa-IR" b="1" dirty="0" smtClean="0">
                <a:solidFill>
                  <a:srgbClr val="000000"/>
                </a:solidFill>
                <a:ea typeface="Times New Roman" panose="02020603050405020304" pitchFamily="18" charset="0"/>
                <a:cs typeface="B Nazanin" panose="00000400000000000000" pitchFamily="2" charset="-78"/>
              </a:rPr>
              <a:t> و ...</a:t>
            </a:r>
            <a:endParaRPr lang="en-US" b="1" dirty="0">
              <a:effectLst/>
              <a:ea typeface="Times New Roman" panose="02020603050405020304" pitchFamily="18" charset="0"/>
              <a:cs typeface="B Nazanin" panose="00000400000000000000" pitchFamily="2" charset="-78"/>
            </a:endParaRPr>
          </a:p>
          <a:p>
            <a:pPr marL="342900" lvl="0" indent="-342900" algn="r" rtl="1">
              <a:lnSpc>
                <a:spcPct val="200000"/>
              </a:lnSpc>
              <a:spcBef>
                <a:spcPts val="500"/>
              </a:spcBef>
              <a:spcAft>
                <a:spcPts val="0"/>
              </a:spcAft>
              <a:buFont typeface="+mj-lt"/>
              <a:buAutoNum type="arabicPeriod"/>
            </a:pPr>
            <a:r>
              <a:rPr lang="ar-SA" b="1" dirty="0">
                <a:solidFill>
                  <a:srgbClr val="000000"/>
                </a:solidFill>
                <a:effectLst/>
                <a:ea typeface="Times New Roman" panose="02020603050405020304" pitchFamily="18" charset="0"/>
                <a:cs typeface="B Nazanin" panose="00000400000000000000" pitchFamily="2" charset="-78"/>
              </a:rPr>
              <a:t>بررسی موارد مشکلات ژنتیکی</a:t>
            </a:r>
            <a:endParaRPr lang="en-US" b="1" dirty="0">
              <a:effectLst/>
              <a:ea typeface="Times New Roman" panose="02020603050405020304" pitchFamily="18" charset="0"/>
              <a:cs typeface="B Nazanin" panose="00000400000000000000" pitchFamily="2" charset="-78"/>
            </a:endParaRPr>
          </a:p>
          <a:p>
            <a:pPr algn="ctr" rtl="1">
              <a:lnSpc>
                <a:spcPct val="115000"/>
              </a:lnSpc>
              <a:spcBef>
                <a:spcPts val="500"/>
              </a:spcBef>
              <a:spcAft>
                <a:spcPts val="0"/>
              </a:spcAft>
            </a:pPr>
            <a:endParaRPr lang="fa-IR" sz="2400" b="1" dirty="0" smtClean="0">
              <a:solidFill>
                <a:srgbClr val="FF0000"/>
              </a:solidFill>
              <a:effectLst/>
              <a:ea typeface="Times New Roman" panose="02020603050405020304" pitchFamily="18" charset="0"/>
              <a:cs typeface="B Nazanin" panose="00000400000000000000" pitchFamily="2" charset="-78"/>
            </a:endParaRPr>
          </a:p>
          <a:p>
            <a:pPr algn="just" rtl="1">
              <a:lnSpc>
                <a:spcPct val="115000"/>
              </a:lnSpc>
              <a:spcBef>
                <a:spcPts val="500"/>
              </a:spcBef>
              <a:spcAft>
                <a:spcPts val="0"/>
              </a:spcAft>
            </a:pPr>
            <a:r>
              <a:rPr lang="ar-SA" sz="2400" b="1" dirty="0" smtClean="0">
                <a:solidFill>
                  <a:srgbClr val="FF0000"/>
                </a:solidFill>
                <a:effectLst/>
                <a:ea typeface="Times New Roman" panose="02020603050405020304" pitchFamily="18" charset="0"/>
                <a:cs typeface="B Nazanin" panose="00000400000000000000" pitchFamily="2" charset="-78"/>
              </a:rPr>
              <a:t>اما </a:t>
            </a:r>
            <a:r>
              <a:rPr lang="ar-SA" sz="2400" b="1" dirty="0">
                <a:solidFill>
                  <a:srgbClr val="FF0000"/>
                </a:solidFill>
                <a:effectLst/>
                <a:ea typeface="Times New Roman" panose="02020603050405020304" pitchFamily="18" charset="0"/>
                <a:cs typeface="B Nazanin" panose="00000400000000000000" pitchFamily="2" charset="-78"/>
              </a:rPr>
              <a:t>لازم به ذکر است که در بیش از 50 درصد موارد سقط مکرر بدون توضیح باقی می‌مانند.</a:t>
            </a:r>
            <a:endParaRPr lang="en-US" sz="2400" dirty="0">
              <a:solidFill>
                <a:srgbClr val="FF0000"/>
              </a:solidFill>
              <a:effectLst/>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09461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143000" y="1600200"/>
            <a:ext cx="6858000" cy="1376363"/>
          </a:xfrm>
          <a:prstGeom prst="rect">
            <a:avLst/>
          </a:prstGeom>
          <a:ln>
            <a:solidFill>
              <a:schemeClr val="accent5">
                <a:lumMod val="60000"/>
                <a:lumOff val="40000"/>
              </a:schemeClr>
            </a:solidFill>
          </a:ln>
        </p:spPr>
        <p:txBody>
          <a:bodyPr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rtl="1"/>
            <a:r>
              <a:rPr lang="fa-IR" sz="4800" b="1" dirty="0" smtClean="0">
                <a:solidFill>
                  <a:srgbClr val="C00000"/>
                </a:solidFill>
                <a:cs typeface="B Titr" panose="00000700000000000000" pitchFamily="2" charset="-78"/>
              </a:rPr>
              <a:t>خدمات آموزشی</a:t>
            </a:r>
            <a:endParaRPr lang="en-US" sz="4800" b="1" dirty="0">
              <a:solidFill>
                <a:srgbClr val="C00000"/>
              </a:solidFill>
              <a:cs typeface="B Titr" panose="00000700000000000000" pitchFamily="2" charset="-78"/>
            </a:endParaRPr>
          </a:p>
        </p:txBody>
      </p:sp>
      <p:sp>
        <p:nvSpPr>
          <p:cNvPr id="3" name="Rectangle 2"/>
          <p:cNvSpPr/>
          <p:nvPr/>
        </p:nvSpPr>
        <p:spPr>
          <a:xfrm>
            <a:off x="3124200" y="3276600"/>
            <a:ext cx="2895600" cy="838200"/>
          </a:xfrm>
          <a:prstGeom prst="rect">
            <a:avLst/>
          </a:prstGeom>
          <a:ln>
            <a:noFill/>
          </a:ln>
        </p:spPr>
        <p:txBody>
          <a:bodyPr vert="horz" lIns="91440" tIns="45720" rIns="91440" bIns="45720" rtlCol="0" anchor="ctr">
            <a:normAutofit/>
          </a:bodyPr>
          <a:lstStyle/>
          <a:p>
            <a:pPr algn="ctr" defTabSz="914400" rtl="1">
              <a:lnSpc>
                <a:spcPct val="90000"/>
              </a:lnSpc>
              <a:spcBef>
                <a:spcPct val="0"/>
              </a:spcBef>
            </a:pPr>
            <a:r>
              <a:rPr lang="fa-IR" sz="3600" b="1" cap="all" dirty="0" smtClean="0">
                <a:effectLst>
                  <a:outerShdw blurRad="50800" dist="25400" dir="4980000" algn="tl" rotWithShape="0">
                    <a:srgbClr val="000000">
                      <a:alpha val="36000"/>
                    </a:srgbClr>
                  </a:outerShdw>
                </a:effectLst>
                <a:latin typeface="+mj-lt"/>
                <a:ea typeface="+mj-ea"/>
                <a:cs typeface="B Titr" panose="00000700000000000000" pitchFamily="2" charset="-78"/>
                <a:hlinkClick r:id="rId2" action="ppaction://hlinkfile"/>
              </a:rPr>
              <a:t>گروه‌ها</a:t>
            </a:r>
            <a:r>
              <a:rPr lang="fa-IR" sz="3600" b="1" cap="all" dirty="0">
                <a:effectLst>
                  <a:outerShdw blurRad="50800" dist="25400" dir="4980000" algn="tl" rotWithShape="0">
                    <a:srgbClr val="000000">
                      <a:alpha val="36000"/>
                    </a:srgbClr>
                  </a:outerShdw>
                </a:effectLst>
                <a:latin typeface="+mj-lt"/>
                <a:ea typeface="+mj-ea"/>
                <a:cs typeface="B Titr" panose="00000700000000000000" pitchFamily="2" charset="-78"/>
                <a:hlinkClick r:id="rId2" action="ppaction://hlinkfile"/>
              </a:rPr>
              <a:t>ی</a:t>
            </a:r>
            <a:r>
              <a:rPr lang="fa-IR" sz="3600" b="1" cap="all" dirty="0" smtClean="0">
                <a:effectLst>
                  <a:outerShdw blurRad="50800" dist="25400" dir="4980000" algn="tl" rotWithShape="0">
                    <a:srgbClr val="000000">
                      <a:alpha val="36000"/>
                    </a:srgbClr>
                  </a:outerShdw>
                </a:effectLst>
                <a:latin typeface="+mj-lt"/>
                <a:ea typeface="+mj-ea"/>
                <a:cs typeface="B Titr" panose="00000700000000000000" pitchFamily="2" charset="-78"/>
              </a:rPr>
              <a:t> </a:t>
            </a:r>
            <a:r>
              <a:rPr lang="fa-IR" sz="3600" b="1" cap="all" dirty="0">
                <a:effectLst>
                  <a:outerShdw blurRad="50800" dist="25400" dir="4980000" algn="tl" rotWithShape="0">
                    <a:srgbClr val="000000">
                      <a:alpha val="36000"/>
                    </a:srgbClr>
                  </a:outerShdw>
                </a:effectLst>
                <a:latin typeface="+mj-lt"/>
                <a:ea typeface="+mj-ea"/>
                <a:cs typeface="B Titr" panose="00000700000000000000" pitchFamily="2" charset="-78"/>
                <a:hlinkClick r:id="rId3" action="ppaction://hlinkfile"/>
              </a:rPr>
              <a:t>سنی</a:t>
            </a:r>
            <a:endParaRPr lang="en-US" sz="3600" b="1" cap="all" dirty="0">
              <a:effectLst>
                <a:outerShdw blurRad="50800" dist="25400" dir="4980000" algn="tl" rotWithShape="0">
                  <a:srgbClr val="000000">
                    <a:alpha val="36000"/>
                  </a:srgbClr>
                </a:outerShdw>
              </a:effectLst>
              <a:latin typeface="+mj-lt"/>
              <a:ea typeface="+mj-ea"/>
              <a:cs typeface="B Titr" panose="00000700000000000000" pitchFamily="2" charset="-78"/>
            </a:endParaRPr>
          </a:p>
        </p:txBody>
      </p:sp>
    </p:spTree>
    <p:extLst>
      <p:ext uri="{BB962C8B-B14F-4D97-AF65-F5344CB8AC3E}">
        <p14:creationId xmlns:p14="http://schemas.microsoft.com/office/powerpoint/2010/main" val="24276976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15" y="9293"/>
            <a:ext cx="9144000" cy="587853"/>
          </a:xfrm>
          <a:prstGeom prst="rect">
            <a:avLst/>
          </a:prstGeom>
          <a:solidFill>
            <a:schemeClr val="accent3">
              <a:lumMod val="60000"/>
              <a:lumOff val="40000"/>
            </a:schemeClr>
          </a:solidFill>
          <a:ln>
            <a:solidFill>
              <a:schemeClr val="accent1">
                <a:lumMod val="40000"/>
                <a:lumOff val="60000"/>
              </a:schemeClr>
            </a:solidFill>
          </a:ln>
        </p:spPr>
        <p:txBody>
          <a:bodyPr wrap="square">
            <a:spAutoFit/>
          </a:bodyPr>
          <a:lstStyle/>
          <a:p>
            <a:pPr algn="just" rtl="1">
              <a:lnSpc>
                <a:spcPct val="115000"/>
              </a:lnSpc>
              <a:spcBef>
                <a:spcPts val="500"/>
              </a:spcBef>
              <a:spcAft>
                <a:spcPts val="1000"/>
              </a:spcAft>
            </a:pPr>
            <a:r>
              <a:rPr lang="ar-SA" sz="2800" b="1" dirty="0" smtClean="0">
                <a:solidFill>
                  <a:schemeClr val="accent1">
                    <a:lumMod val="40000"/>
                    <a:lumOff val="60000"/>
                  </a:schemeClr>
                </a:solidFill>
                <a:latin typeface="Calibri" panose="020F0502020204030204" pitchFamily="34" charset="0"/>
                <a:ea typeface="Times New Roman" panose="02020603050405020304" pitchFamily="18" charset="0"/>
                <a:cs typeface="B Nazanin" panose="00000400000000000000" pitchFamily="2" charset="-78"/>
              </a:rPr>
              <a:t> </a:t>
            </a:r>
            <a:r>
              <a:rPr lang="ar-SA" sz="2800" b="1" dirty="0">
                <a:latin typeface="Calibri" panose="020F0502020204030204" pitchFamily="34" charset="0"/>
                <a:ea typeface="Times New Roman" panose="02020603050405020304" pitchFamily="18" charset="0"/>
                <a:cs typeface="B Nazanin" panose="00000400000000000000" pitchFamily="2" charset="-78"/>
              </a:rPr>
              <a:t>گروه سنی </a:t>
            </a:r>
            <a:r>
              <a:rPr lang="ar-SA" sz="2800" b="1" dirty="0" smtClean="0">
                <a:latin typeface="Calibri" panose="020F0502020204030204" pitchFamily="34" charset="0"/>
                <a:ea typeface="Times New Roman" panose="02020603050405020304" pitchFamily="18" charset="0"/>
                <a:cs typeface="B Nazanin" panose="00000400000000000000" pitchFamily="2" charset="-78"/>
              </a:rPr>
              <a:t>نوجوانان</a:t>
            </a:r>
            <a:endParaRPr lang="en-US" sz="1200" dirty="0">
              <a:effectLst/>
              <a:latin typeface="Calibri" panose="020F0502020204030204" pitchFamily="34" charset="0"/>
              <a:ea typeface="Times New Roman" panose="02020603050405020304" pitchFamily="18" charset="0"/>
              <a:cs typeface="B Nazanin" panose="00000400000000000000" pitchFamily="2" charset="-78"/>
            </a:endParaRPr>
          </a:p>
        </p:txBody>
      </p:sp>
      <p:sp>
        <p:nvSpPr>
          <p:cNvPr id="3" name="Rectangle 2"/>
          <p:cNvSpPr/>
          <p:nvPr/>
        </p:nvSpPr>
        <p:spPr>
          <a:xfrm>
            <a:off x="-16663" y="762000"/>
            <a:ext cx="9160664" cy="5722592"/>
          </a:xfrm>
          <a:prstGeom prst="rect">
            <a:avLst/>
          </a:prstGeom>
          <a:solidFill>
            <a:schemeClr val="accent3">
              <a:lumMod val="60000"/>
              <a:lumOff val="40000"/>
            </a:schemeClr>
          </a:solidFill>
          <a:ln w="9525" cap="flat" cmpd="sng" algn="ctr">
            <a:solidFill>
              <a:schemeClr val="accent1">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spAutoFit/>
          </a:bodyPr>
          <a:lstStyle/>
          <a:p>
            <a:pPr marL="457200" algn="just" rtl="1">
              <a:lnSpc>
                <a:spcPct val="115000"/>
              </a:lnSpc>
              <a:spcAft>
                <a:spcPts val="0"/>
              </a:spcAft>
            </a:pPr>
            <a:r>
              <a:rPr lang="fa-IR"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گروه هدف</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 کلیه نوجوانان (دختر و پسر) از 12 سال تا 18 سال (یعنی 17 سال و 11 ماه و 29 روز).</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457200" algn="just" rtl="1">
              <a:lnSpc>
                <a:spcPct val="115000"/>
              </a:lnSpc>
              <a:spcAft>
                <a:spcPts val="0"/>
              </a:spcAft>
            </a:pPr>
            <a:r>
              <a:rPr lang="fa-IR"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 آموزش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سالیانه در </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685800" lvl="1" algn="just" rtl="1">
              <a:lnSpc>
                <a:spcPct val="115000"/>
              </a:lnSpc>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sym typeface="Wingdings" panose="05000000000000000000" pitchFamily="2" charset="2"/>
              </a:rPr>
              <a:t>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طی یکی از </a:t>
            </a:r>
            <a:r>
              <a:rPr lang="fa-IR" dirty="0" err="1"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مراقبت‌های</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معمول در نظام شبکه</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از جمله تشکیل پرونده.</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685800" lvl="1" algn="just" rtl="1">
              <a:lnSpc>
                <a:spcPct val="115000"/>
              </a:lnSpc>
            </a:pP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sym typeface="Wingdings" panose="05000000000000000000" pitchFamily="2" charset="2"/>
              </a:rPr>
              <a:t>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مدارس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تحت پوشش</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a:t>
            </a:r>
            <a:endParaRPr lang="en-US" dirty="0">
              <a:solidFill>
                <a:schemeClr val="accent1">
                  <a:lumMod val="40000"/>
                  <a:lumOff val="60000"/>
                </a:schemeClr>
              </a:solidFill>
              <a:latin typeface="Calibri" panose="020F0502020204030204" pitchFamily="34" charset="0"/>
              <a:ea typeface="Times New Roman" panose="02020603050405020304" pitchFamily="18" charset="0"/>
              <a:cs typeface="B Nazanin" panose="00000400000000000000" pitchFamily="2" charset="-78"/>
            </a:endParaRPr>
          </a:p>
          <a:p>
            <a:pPr marL="228600" algn="just" rtl="1">
              <a:lnSpc>
                <a:spcPct val="115000"/>
              </a:lnSpc>
              <a:spcBef>
                <a:spcPts val="500"/>
              </a:spcBef>
              <a:spcAft>
                <a:spcPts val="0"/>
              </a:spcAft>
            </a:pPr>
            <a:endPar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228600" algn="just" rtl="1">
              <a:lnSpc>
                <a:spcPct val="115000"/>
              </a:lnSpc>
              <a:spcBef>
                <a:spcPts val="500"/>
              </a:spcBef>
              <a:spcAft>
                <a:spcPts val="0"/>
              </a:spcAft>
            </a:pP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در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طی این خدمت، در صورتی‌که </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گیرنده متاهل (زن غیر باردار یا </a:t>
            </a:r>
            <a:r>
              <a:rPr lang="fa-IR" b="1"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مرد)</a:t>
            </a:r>
            <a:endPar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1257300" lvl="2"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سبک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زندگی و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تغذیه سالم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در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جهت حفظ توان بارداری و پیشگیری از بروز اختلالات بارداری</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algn="just" rtl="1"/>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(سقط خود به خود جنین</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1257300" lvl="2" indent="-342900" algn="just" rtl="1">
              <a:lnSpc>
                <a:spcPct val="115000"/>
              </a:lnSpc>
              <a:buFont typeface="Symbol" panose="05050102010706020507" pitchFamily="18" charset="2"/>
              <a:buChar char=""/>
            </a:pP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آگاهی رسانی در خصوص سقط خود به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خود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و نحوه برخورد با آن و لزوم مراجعه زودهنگام بلافاصله پس از تعویق عادت ماهیانه</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endParaRPr lang="en-US"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1257300" lvl="2"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تاکید به آقایان در مورد ضرورت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همدلی و همکاری با همسر در دوران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بارداری.</a:t>
            </a:r>
          </a:p>
          <a:p>
            <a:pPr marL="800100" lvl="1" indent="-342900" algn="just" rtl="1">
              <a:lnSpc>
                <a:spcPct val="115000"/>
              </a:lnSpc>
              <a:buFont typeface="Symbol" panose="05050102010706020507" pitchFamily="18" charset="2"/>
              <a:buChar char=""/>
            </a:pPr>
            <a:r>
              <a:rPr lang="fa-IR" b="1"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a:t>
            </a: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گیرنده مجرد </a:t>
            </a:r>
            <a:endParaRPr lang="en-US"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1257300" lvl="2" indent="-342900" algn="just" rtl="1">
              <a:lnSpc>
                <a:spcPct val="115000"/>
              </a:lnSpc>
              <a:buFont typeface="Symbol" panose="05050102010706020507" pitchFamily="18" charset="2"/>
              <a:buChar char=""/>
            </a:pPr>
            <a:r>
              <a:rPr lang="fa-IR" b="1"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rPr>
              <a:t>تا هماهنگی با وزارت آموزش و پرورش به تعویق افتد.</a:t>
            </a:r>
            <a:endParaRPr lang="en-US" b="1" dirty="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a:p>
            <a:pPr marL="457200" algn="just" rtl="1">
              <a:lnSpc>
                <a:spcPct val="115000"/>
              </a:lnSpc>
              <a:spcAft>
                <a:spcPts val="0"/>
              </a:spcAft>
            </a:pPr>
            <a:r>
              <a:rPr lang="en-US" dirty="0">
                <a:solidFill>
                  <a:schemeClr val="accent1">
                    <a:lumMod val="40000"/>
                    <a:lumOff val="60000"/>
                  </a:schemeClr>
                </a:solidFill>
                <a:latin typeface="Calibri" panose="020F0502020204030204" pitchFamily="34" charset="0"/>
                <a:ea typeface="Times New Roman" panose="02020603050405020304" pitchFamily="18" charset="0"/>
                <a:cs typeface="B Nazanin" panose="00000400000000000000" pitchFamily="2" charset="-78"/>
              </a:rPr>
              <a:t> </a:t>
            </a:r>
          </a:p>
          <a:p>
            <a:pPr marL="742950" indent="-285750" algn="just" rtl="1">
              <a:lnSpc>
                <a:spcPct val="115000"/>
              </a:lnSpc>
              <a:spcAft>
                <a:spcPts val="1000"/>
              </a:spcAft>
              <a:buFont typeface="Arial" panose="020B0604020202020204" pitchFamily="34" charset="0"/>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در مدارس تحت </a:t>
            </a:r>
            <a:r>
              <a:rPr lang="fa-IR" b="1"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پوشش</a:t>
            </a:r>
            <a:endPar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1200150" lvl="1" indent="-285750" algn="just" rtl="1">
              <a:lnSpc>
                <a:spcPct val="115000"/>
              </a:lnSpc>
              <a:spcAft>
                <a:spcPts val="1000"/>
              </a:spcAft>
              <a:buFont typeface="Arial" panose="020B0604020202020204" pitchFamily="34" charset="0"/>
              <a:buChar char="•"/>
            </a:pPr>
            <a:r>
              <a:rPr lang="fa-IR"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تا هماهنگی با وزارت آموزش و پرورش به تعویق افتد.</a:t>
            </a:r>
            <a:endParaRPr lang="en-US" b="1" dirty="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9340297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1" y="26581"/>
            <a:ext cx="9058940" cy="587853"/>
          </a:xfrm>
          <a:prstGeom prst="rect">
            <a:avLst/>
          </a:prstGeom>
          <a:solidFill>
            <a:schemeClr val="accent3">
              <a:lumMod val="60000"/>
              <a:lumOff val="40000"/>
            </a:schemeClr>
          </a:solidFill>
          <a:ln>
            <a:solidFill>
              <a:schemeClr val="accent1">
                <a:lumMod val="40000"/>
                <a:lumOff val="60000"/>
              </a:schemeClr>
            </a:solidFill>
          </a:ln>
        </p:spPr>
        <p:txBody>
          <a:bodyPr wrap="square">
            <a:spAutoFit/>
          </a:bodyPr>
          <a:lstStyle/>
          <a:p>
            <a:pPr algn="just" rtl="1">
              <a:lnSpc>
                <a:spcPct val="115000"/>
              </a:lnSpc>
              <a:spcBef>
                <a:spcPts val="500"/>
              </a:spcBef>
              <a:spcAft>
                <a:spcPts val="1000"/>
              </a:spcAft>
            </a:pPr>
            <a:r>
              <a:rPr lang="ar-SA" sz="2800" b="1" dirty="0">
                <a:latin typeface="Calibri" panose="020F0502020204030204" pitchFamily="34" charset="0"/>
                <a:ea typeface="Times New Roman" panose="02020603050405020304" pitchFamily="18" charset="0"/>
                <a:cs typeface="B Nazanin" panose="00000400000000000000" pitchFamily="2" charset="-78"/>
              </a:rPr>
              <a:t> گروه سنی جوانان</a:t>
            </a:r>
            <a:endParaRPr lang="en-US" sz="2800" b="1" dirty="0">
              <a:latin typeface="Calibri" panose="020F0502020204030204" pitchFamily="34" charset="0"/>
              <a:ea typeface="Times New Roman" panose="02020603050405020304" pitchFamily="18" charset="0"/>
              <a:cs typeface="B Nazanin" panose="00000400000000000000" pitchFamily="2" charset="-78"/>
            </a:endParaRPr>
          </a:p>
        </p:txBody>
      </p:sp>
      <p:sp>
        <p:nvSpPr>
          <p:cNvPr id="3" name="Rectangle 2"/>
          <p:cNvSpPr/>
          <p:nvPr/>
        </p:nvSpPr>
        <p:spPr>
          <a:xfrm>
            <a:off x="33671" y="990600"/>
            <a:ext cx="9144000" cy="4898777"/>
          </a:xfrm>
          <a:prstGeom prst="rect">
            <a:avLst/>
          </a:prstGeom>
          <a:solidFill>
            <a:schemeClr val="accent3">
              <a:lumMod val="60000"/>
              <a:lumOff val="40000"/>
            </a:schemeClr>
          </a:solidFill>
          <a:ln w="9525" cap="flat" cmpd="sng" algn="ctr">
            <a:solidFill>
              <a:schemeClr val="accent1">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spAutoFit/>
          </a:bodyPr>
          <a:lstStyle/>
          <a:p>
            <a:pPr algn="just" rtl="1">
              <a:lnSpc>
                <a:spcPct val="115000"/>
              </a:lnSpc>
              <a:spcBef>
                <a:spcPts val="500"/>
              </a:spcBef>
              <a:spcAft>
                <a:spcPts val="1000"/>
              </a:spcAft>
            </a:pPr>
            <a:r>
              <a:rPr lang="ar-SA"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گروه هدف</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 کلیه جوانان (زن و مرد)، 18 سال تا 30 سال (29 سال و 11 ماه و 29 روز).</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algn="just" rtl="1">
              <a:lnSpc>
                <a:spcPct val="115000"/>
              </a:lnSpc>
              <a:spcBef>
                <a:spcPts val="500"/>
              </a:spcBef>
              <a:spcAft>
                <a:spcPts val="1000"/>
              </a:spcAft>
            </a:pPr>
            <a:r>
              <a:rPr lang="ar-SA"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سالیانه</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در طی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یکی از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مراقبت‌های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معمول در نظام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شبکه</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از جمله تشکیل پرونده.</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algn="just" rtl="1">
              <a:lnSpc>
                <a:spcPct val="115000"/>
              </a:lnSpc>
              <a:spcBef>
                <a:spcPts val="500"/>
              </a:spcBef>
              <a:spcAft>
                <a:spcPts val="0"/>
              </a:spcAft>
            </a:pP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در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طی این خدمت، در صورتی‌که </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15000"/>
              </a:lnSpc>
              <a:spcAft>
                <a:spcPts val="0"/>
              </a:spcAft>
              <a:buFont typeface="Symbol" panose="05050102010706020507" pitchFamily="18" charset="2"/>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گیرنده متاهل (زن غیر باردار و مرد)</a:t>
            </a:r>
            <a:endParaRPr lang="en-US"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سبک زندگی و تغذیه سالم در جهت حفظ توان بارداری و پیشگیری از بروز اختلالات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بارداری (سقط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خود به خود جنین)؛</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آگاهی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رسانی در خصوص سقط خود به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خود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و نحوه برخورد با آن و لزوم مراجعه زودهنگام بلافاصله پس از تعویق عادت ماهیانه؛ </a:t>
            </a:r>
            <a:endPar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تاکید به آقایان در خصوص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ضرورت همدلی و همکاری با همسر در دوران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بارداری.</a:t>
            </a:r>
            <a:endParaRPr lang="en-US" sz="16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15000"/>
              </a:lnSpc>
              <a:spcAft>
                <a:spcPts val="1000"/>
              </a:spcAft>
              <a:buFont typeface="Symbol" panose="05050102010706020507" pitchFamily="18" charset="2"/>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گیرنده مجرد </a:t>
            </a:r>
            <a:endParaRPr lang="en-US"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742950" lvl="1" indent="-285750" algn="r" rtl="1">
              <a:buFont typeface="Arial" panose="020B0604020202020204" pitchFamily="34" charset="0"/>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سبک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زندگی و تغذیه سالم  با تاکید بر </a:t>
            </a:r>
            <a:r>
              <a:rPr lang="fa-IR" dirty="0" err="1">
                <a:solidFill>
                  <a:schemeClr val="tx1"/>
                </a:solidFill>
                <a:latin typeface="Calibri" panose="020F0502020204030204" pitchFamily="34" charset="0"/>
                <a:ea typeface="Times New Roman" panose="02020603050405020304" pitchFamily="18" charset="0"/>
                <a:cs typeface="B Nazanin" panose="00000400000000000000" pitchFamily="2" charset="-78"/>
              </a:rPr>
              <a:t>آموزه‌های</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 طب ایرانی در جهت حفظ توان بارداری و پیشگیری از اختلالات بارداری (سقط خود به خود جنین</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ویژه جوانان و میانسالان مجرد.</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742950" lvl="1" indent="-285750" algn="r" rtl="1">
              <a:buFont typeface="Arial" panose="020B0604020202020204" pitchFamily="34" charset="0"/>
              <a:buChar char="•"/>
            </a:pPr>
            <a:endParaRPr lang="fa-IR" dirty="0">
              <a:solidFill>
                <a:schemeClr val="accent1">
                  <a:lumMod val="40000"/>
                  <a:lumOff val="60000"/>
                </a:schemeClr>
              </a:solidFill>
              <a:latin typeface="Calibri" panose="020F0502020204030204" pitchFamily="34" charset="0"/>
              <a:cs typeface="B Nazanin" panose="00000400000000000000" pitchFamily="2" charset="-78"/>
            </a:endParaRPr>
          </a:p>
          <a:p>
            <a:pPr lvl="1" algn="r" rtl="1"/>
            <a:endParaRPr lang="en-US" dirty="0">
              <a:solidFill>
                <a:schemeClr val="accent1">
                  <a:lumMod val="40000"/>
                  <a:lumOff val="60000"/>
                </a:schemeClr>
              </a:solidFill>
              <a:cs typeface="B Nazanin" panose="00000400000000000000" pitchFamily="2" charset="-78"/>
            </a:endParaRPr>
          </a:p>
        </p:txBody>
      </p:sp>
    </p:spTree>
    <p:extLst>
      <p:ext uri="{BB962C8B-B14F-4D97-AF65-F5344CB8AC3E}">
        <p14:creationId xmlns:p14="http://schemas.microsoft.com/office/powerpoint/2010/main" val="21970618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587853"/>
          </a:xfrm>
          <a:prstGeom prst="rect">
            <a:avLst/>
          </a:prstGeom>
          <a:solidFill>
            <a:schemeClr val="accent3">
              <a:lumMod val="60000"/>
              <a:lumOff val="40000"/>
            </a:schemeClr>
          </a:solidFill>
          <a:ln>
            <a:solidFill>
              <a:schemeClr val="accent1">
                <a:lumMod val="40000"/>
                <a:lumOff val="60000"/>
              </a:schemeClr>
            </a:solidFill>
          </a:ln>
        </p:spPr>
        <p:txBody>
          <a:bodyPr wrap="square">
            <a:spAutoFit/>
          </a:bodyPr>
          <a:lstStyle/>
          <a:p>
            <a:pPr algn="just" rtl="1">
              <a:lnSpc>
                <a:spcPct val="115000"/>
              </a:lnSpc>
              <a:spcBef>
                <a:spcPts val="500"/>
              </a:spcBef>
              <a:spcAft>
                <a:spcPts val="1000"/>
              </a:spcAft>
            </a:pPr>
            <a:r>
              <a:rPr lang="ar-SA" sz="2800" b="1" dirty="0">
                <a:solidFill>
                  <a:schemeClr val="accent1">
                    <a:lumMod val="40000"/>
                    <a:lumOff val="60000"/>
                  </a:schemeClr>
                </a:solidFill>
                <a:latin typeface="Calibri" panose="020F0502020204030204" pitchFamily="34" charset="0"/>
                <a:ea typeface="Times New Roman" panose="02020603050405020304" pitchFamily="18" charset="0"/>
                <a:cs typeface="B Nazanin" panose="00000400000000000000" pitchFamily="2" charset="-78"/>
              </a:rPr>
              <a:t> </a:t>
            </a:r>
            <a:r>
              <a:rPr lang="ar-SA" sz="2800" b="1" dirty="0">
                <a:latin typeface="Calibri" panose="020F0502020204030204" pitchFamily="34" charset="0"/>
                <a:ea typeface="Times New Roman" panose="02020603050405020304" pitchFamily="18" charset="0"/>
                <a:cs typeface="B Nazanin" panose="00000400000000000000" pitchFamily="2" charset="-78"/>
              </a:rPr>
              <a:t>گروه سنی </a:t>
            </a:r>
            <a:r>
              <a:rPr lang="fa-IR" sz="2800" b="1" dirty="0">
                <a:latin typeface="Calibri" panose="020F0502020204030204" pitchFamily="34" charset="0"/>
                <a:ea typeface="Times New Roman" panose="02020603050405020304" pitchFamily="18" charset="0"/>
                <a:cs typeface="B Nazanin" panose="00000400000000000000" pitchFamily="2" charset="-78"/>
              </a:rPr>
              <a:t>میانسالان</a:t>
            </a:r>
            <a:endParaRPr lang="en-US" sz="2800" b="1" dirty="0">
              <a:latin typeface="Calibri" panose="020F0502020204030204" pitchFamily="34" charset="0"/>
              <a:ea typeface="Times New Roman" panose="02020603050405020304" pitchFamily="18" charset="0"/>
              <a:cs typeface="B Nazanin" panose="00000400000000000000" pitchFamily="2" charset="-78"/>
            </a:endParaRPr>
          </a:p>
        </p:txBody>
      </p:sp>
      <p:sp>
        <p:nvSpPr>
          <p:cNvPr id="4" name="Rectangle 3"/>
          <p:cNvSpPr/>
          <p:nvPr/>
        </p:nvSpPr>
        <p:spPr>
          <a:xfrm>
            <a:off x="0" y="838200"/>
            <a:ext cx="9144000" cy="5132687"/>
          </a:xfrm>
          <a:prstGeom prst="rect">
            <a:avLst/>
          </a:prstGeom>
          <a:solidFill>
            <a:schemeClr val="accent3">
              <a:lumMod val="60000"/>
              <a:lumOff val="40000"/>
            </a:schemeClr>
          </a:solidFill>
          <a:ln w="9525" cap="flat" cmpd="sng" algn="ctr">
            <a:solidFill>
              <a:schemeClr val="accent1">
                <a:lumMod val="40000"/>
                <a:lumOff val="6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wrap="square">
            <a:spAutoFit/>
          </a:bodyPr>
          <a:lstStyle/>
          <a:p>
            <a:pPr algn="just" rtl="1">
              <a:lnSpc>
                <a:spcPct val="115000"/>
              </a:lnSpc>
              <a:spcBef>
                <a:spcPts val="500"/>
              </a:spcBef>
              <a:spcAft>
                <a:spcPts val="1000"/>
              </a:spcAft>
            </a:pPr>
            <a:r>
              <a:rPr lang="ar-SA"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گروه هدف</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 کلیه میانسالان (زن و مرد)، 30 سال تا 54 سال (53 سال و 11 ماه و 29 روز).</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457200" algn="just" rtl="1">
              <a:lnSpc>
                <a:spcPct val="115000"/>
              </a:lnSpc>
              <a:spcBef>
                <a:spcPts val="500"/>
              </a:spcBef>
              <a:spcAft>
                <a:spcPts val="1000"/>
              </a:spcAft>
            </a:pP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در صورتی‌که فرد از سن باروری خارج شده است، خدمتی در این زمینه ارایه نمی‌گردد.</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algn="just" rtl="1">
              <a:lnSpc>
                <a:spcPct val="115000"/>
              </a:lnSpc>
              <a:spcBef>
                <a:spcPts val="500"/>
              </a:spcBef>
              <a:spcAft>
                <a:spcPts val="1000"/>
              </a:spcAft>
            </a:pPr>
            <a:r>
              <a:rPr lang="ar-SA" b="1" u="sng"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سالیانه</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در طی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یکی از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مراقبت‌های </a:t>
            </a: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معمول در نظام </a:t>
            </a:r>
            <a:r>
              <a:rPr lang="ar-SA"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شبکه</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 از جمله تشکیل پرونده.</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algn="just" rtl="1">
              <a:lnSpc>
                <a:spcPct val="115000"/>
              </a:lnSpc>
              <a:spcBef>
                <a:spcPts val="500"/>
              </a:spcBef>
              <a:spcAft>
                <a:spcPts val="0"/>
              </a:spcAft>
            </a:pPr>
            <a:r>
              <a:rPr lang="ar-SA" dirty="0">
                <a:solidFill>
                  <a:schemeClr val="tx1"/>
                </a:solidFill>
                <a:latin typeface="Calibri" panose="020F0502020204030204" pitchFamily="34" charset="0"/>
                <a:ea typeface="Times New Roman" panose="02020603050405020304" pitchFamily="18" charset="0"/>
                <a:cs typeface="B Nazanin" panose="00000400000000000000" pitchFamily="2" charset="-78"/>
              </a:rPr>
              <a:t>در طی این خدمت، در صورتی‌که </a:t>
            </a:r>
            <a:endParaRPr lang="en-US" sz="12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15000"/>
              </a:lnSpc>
              <a:spcAft>
                <a:spcPts val="0"/>
              </a:spcAft>
              <a:buFont typeface="Symbol" panose="05050102010706020507" pitchFamily="18" charset="2"/>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گیرنده متاهل (زن غیر باردار و مرد) </a:t>
            </a:r>
          </a:p>
          <a:p>
            <a:pPr marL="800100" lvl="1" indent="-342900" algn="just" rtl="1">
              <a:lnSpc>
                <a:spcPct val="115000"/>
              </a:lnSpc>
              <a:buFont typeface="Symbol" panose="05050102010706020507" pitchFamily="18" charset="2"/>
              <a:buChar char=""/>
            </a:pP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سبک زندگی و تغذیه سالم در جهت حفظ توان بارداری و پیشگیری از بروز اختلالات بارداری (سقط خود به خود جنین)؛</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آگاهی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رسانی در خصوص سقط خود به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خود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و نحوه برخورد با آن و لزوم مراجعه زودهنگام بلافاصله پس از تعویق عادت ماهیانه؛ </a:t>
            </a:r>
            <a:endPar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800100" lvl="1" indent="-342900" algn="just" rtl="1">
              <a:lnSpc>
                <a:spcPct val="115000"/>
              </a:lnSpc>
              <a:buFont typeface="Symbol" panose="05050102010706020507" pitchFamily="18" charset="2"/>
              <a:buChar char=""/>
            </a:pP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تاکید به آقایان در </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خصوص ضرورت همدلی و همکاری با همسر در دوران </a:t>
            </a:r>
            <a:r>
              <a:rPr lang="fa-IR" dirty="0" smtClean="0">
                <a:solidFill>
                  <a:schemeClr val="tx1"/>
                </a:solidFill>
                <a:latin typeface="Calibri" panose="020F0502020204030204" pitchFamily="34" charset="0"/>
                <a:ea typeface="Times New Roman" panose="02020603050405020304" pitchFamily="18" charset="0"/>
                <a:cs typeface="B Nazanin" panose="00000400000000000000" pitchFamily="2" charset="-78"/>
              </a:rPr>
              <a:t>بارداری.</a:t>
            </a:r>
            <a:endParaRPr lang="en-US" sz="1600"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342900" lvl="0" indent="-342900" algn="just" rtl="1">
              <a:lnSpc>
                <a:spcPct val="115000"/>
              </a:lnSpc>
              <a:spcAft>
                <a:spcPts val="1000"/>
              </a:spcAft>
              <a:buFont typeface="Symbol" panose="05050102010706020507" pitchFamily="18" charset="2"/>
              <a:buChar char=""/>
            </a:pPr>
            <a:r>
              <a:rPr lang="fa-IR" b="1" dirty="0">
                <a:solidFill>
                  <a:schemeClr val="tx1"/>
                </a:solidFill>
                <a:latin typeface="Calibri" panose="020F0502020204030204" pitchFamily="34" charset="0"/>
                <a:ea typeface="Times New Roman" panose="02020603050405020304" pitchFamily="18" charset="0"/>
                <a:cs typeface="B Nazanin" panose="00000400000000000000" pitchFamily="2" charset="-78"/>
              </a:rPr>
              <a:t>خدمت گیرنده مجرد </a:t>
            </a:r>
            <a:endParaRPr lang="en-US" b="1"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marL="742950" lvl="1" indent="-285750" algn="r" rtl="1">
              <a:buFont typeface="Arial" panose="020B0604020202020204" pitchFamily="34" charset="0"/>
              <a:buChar char="•"/>
            </a:pP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آموزش سبک زندگی و تغذیه سالم  با تاکید بر </a:t>
            </a:r>
            <a:r>
              <a:rPr lang="fa-IR" dirty="0" err="1">
                <a:solidFill>
                  <a:schemeClr val="tx1"/>
                </a:solidFill>
                <a:latin typeface="Calibri" panose="020F0502020204030204" pitchFamily="34" charset="0"/>
                <a:ea typeface="Times New Roman" panose="02020603050405020304" pitchFamily="18" charset="0"/>
                <a:cs typeface="B Nazanin" panose="00000400000000000000" pitchFamily="2" charset="-78"/>
              </a:rPr>
              <a:t>آموزه‌های</a:t>
            </a:r>
            <a:r>
              <a:rPr lang="fa-IR" dirty="0">
                <a:solidFill>
                  <a:schemeClr val="tx1"/>
                </a:solidFill>
                <a:latin typeface="Calibri" panose="020F0502020204030204" pitchFamily="34" charset="0"/>
                <a:ea typeface="Times New Roman" panose="02020603050405020304" pitchFamily="18" charset="0"/>
                <a:cs typeface="B Nazanin" panose="00000400000000000000" pitchFamily="2" charset="-78"/>
              </a:rPr>
              <a:t> طب ایرانی در جهت حفظ توان بارداری و پیشگیری از اختلالات بارداری (سقط خود به خود جنین)- ویژه جوانان و میانسالان مجرد.</a:t>
            </a:r>
            <a:endParaRPr lang="en-US" dirty="0">
              <a:solidFill>
                <a:schemeClr val="tx1"/>
              </a:solidFill>
              <a:latin typeface="Calibri" panose="020F0502020204030204" pitchFamily="34" charset="0"/>
              <a:ea typeface="Times New Roman" panose="02020603050405020304" pitchFamily="18" charset="0"/>
              <a:cs typeface="B Nazanin" panose="00000400000000000000" pitchFamily="2" charset="-78"/>
            </a:endParaRPr>
          </a:p>
          <a:p>
            <a:pPr lvl="1" algn="r" rtl="1"/>
            <a:endParaRPr lang="en-US" dirty="0">
              <a:solidFill>
                <a:schemeClr val="accent1">
                  <a:lumMod val="40000"/>
                  <a:lumOff val="60000"/>
                </a:schemeClr>
              </a:solidFill>
              <a:cs typeface="B Nazanin" panose="00000400000000000000" pitchFamily="2" charset="-78"/>
            </a:endParaRPr>
          </a:p>
        </p:txBody>
      </p:sp>
    </p:spTree>
    <p:extLst>
      <p:ext uri="{BB962C8B-B14F-4D97-AF65-F5344CB8AC3E}">
        <p14:creationId xmlns:p14="http://schemas.microsoft.com/office/powerpoint/2010/main" val="26666967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382000" cy="5858482"/>
          </a:xfrm>
        </p:spPr>
        <p:txBody>
          <a:bodyPr>
            <a:normAutofit fontScale="90000"/>
          </a:bodyPr>
          <a:lstStyle/>
          <a:p>
            <a:pPr lvl="0" algn="r" defTabSz="457200" rtl="1">
              <a:lnSpc>
                <a:spcPct val="200000"/>
              </a:lnSpc>
              <a:spcBef>
                <a:spcPts val="500"/>
              </a:spcBef>
              <a:spcAft>
                <a:spcPts val="1000"/>
              </a:spcAft>
            </a:pPr>
            <a:r>
              <a:rPr lang="fa-IR" dirty="0">
                <a:cs typeface="B Titr" panose="00000700000000000000" pitchFamily="2" charset="-78"/>
                <a:hlinkClick r:id="rId2" action="ppaction://hlinkfile"/>
              </a:rPr>
              <a:t>در طی آموزش باروری سالم و فرزندآوری</a:t>
            </a:r>
            <a:r>
              <a:rPr lang="fa-IR" dirty="0"/>
              <a:t/>
            </a:r>
            <a:br>
              <a:rPr lang="fa-IR" dirty="0"/>
            </a:br>
            <a:r>
              <a:rPr lang="ar-SA" sz="2000" b="1" u="sng" cap="none" dirty="0">
                <a:latin typeface="Calibri" panose="020F0502020204030204" pitchFamily="34" charset="0"/>
                <a:ea typeface="Times New Roman" panose="02020603050405020304" pitchFamily="18" charset="0"/>
                <a:cs typeface="B Nazanin" panose="00000400000000000000" pitchFamily="2" charset="-78"/>
              </a:rPr>
              <a:t>گروه هدف</a:t>
            </a:r>
            <a:r>
              <a:rPr lang="ar-SA" sz="1800" cap="none" dirty="0">
                <a:latin typeface="Calibri" panose="020F0502020204030204" pitchFamily="34" charset="0"/>
                <a:ea typeface="Times New Roman" panose="02020603050405020304" pitchFamily="18" charset="0"/>
                <a:cs typeface="B Nazanin" panose="00000400000000000000" pitchFamily="2" charset="-78"/>
              </a:rPr>
              <a:t>: </a:t>
            </a:r>
            <a:r>
              <a:rPr lang="fa-IR" sz="1500" cap="none" dirty="0" smtClean="0">
                <a:latin typeface="Calibri" panose="020F0502020204030204" pitchFamily="34" charset="0"/>
                <a:ea typeface="Times New Roman" panose="02020603050405020304" pitchFamily="18" charset="0"/>
                <a:cs typeface="B Nazanin" panose="00000400000000000000" pitchFamily="2" charset="-78"/>
              </a:rPr>
              <a:t/>
            </a:r>
            <a:br>
              <a:rPr lang="fa-IR" sz="1500" cap="none" dirty="0" smtClean="0">
                <a:latin typeface="Calibri" panose="020F0502020204030204" pitchFamily="34" charset="0"/>
                <a:ea typeface="Times New Roman" panose="02020603050405020304" pitchFamily="18" charset="0"/>
                <a:cs typeface="B Nazanin" panose="00000400000000000000" pitchFamily="2" charset="-78"/>
              </a:rPr>
            </a:br>
            <a:r>
              <a:rPr lang="ar-SA" sz="2000" cap="none" dirty="0" smtClean="0">
                <a:latin typeface="Calibri" panose="020F0502020204030204" pitchFamily="34" charset="0"/>
                <a:ea typeface="Times New Roman" panose="02020603050405020304" pitchFamily="18" charset="0"/>
                <a:cs typeface="B Nazanin" panose="00000400000000000000" pitchFamily="2" charset="-78"/>
              </a:rPr>
              <a:t>همان </a:t>
            </a:r>
            <a:r>
              <a:rPr lang="ar-SA" sz="2000" cap="none" dirty="0">
                <a:latin typeface="Calibri" panose="020F0502020204030204" pitchFamily="34" charset="0"/>
                <a:ea typeface="Times New Roman" panose="02020603050405020304" pitchFamily="18" charset="0"/>
                <a:cs typeface="B Nazanin" panose="00000400000000000000" pitchFamily="2" charset="-78"/>
              </a:rPr>
              <a:t>گروه هدف در آموزش باروری سالم و فرزندآوری </a:t>
            </a:r>
            <a:r>
              <a:rPr lang="fa-IR" sz="1500" cap="none" dirty="0" smtClean="0">
                <a:latin typeface="Calibri" panose="020F0502020204030204" pitchFamily="34" charset="0"/>
                <a:ea typeface="Times New Roman" panose="02020603050405020304" pitchFamily="18" charset="0"/>
                <a:cs typeface="B Nazanin" panose="00000400000000000000" pitchFamily="2" charset="-78"/>
              </a:rPr>
              <a:t/>
            </a:r>
            <a:br>
              <a:rPr lang="fa-IR" sz="1500" cap="none" dirty="0" smtClean="0">
                <a:latin typeface="Calibri" panose="020F0502020204030204" pitchFamily="34" charset="0"/>
                <a:ea typeface="Times New Roman" panose="02020603050405020304" pitchFamily="18" charset="0"/>
                <a:cs typeface="B Nazanin" panose="00000400000000000000" pitchFamily="2" charset="-78"/>
              </a:rPr>
            </a:br>
            <a:r>
              <a:rPr lang="ar-SA" sz="2000" b="1" u="sng" cap="none" dirty="0" smtClean="0">
                <a:latin typeface="Calibri" panose="020F0502020204030204" pitchFamily="34" charset="0"/>
                <a:ea typeface="Times New Roman" panose="02020603050405020304" pitchFamily="18" charset="0"/>
                <a:cs typeface="B Nazanin" panose="00000400000000000000" pitchFamily="2" charset="-78"/>
              </a:rPr>
              <a:t>خدمت</a:t>
            </a:r>
            <a:r>
              <a:rPr lang="ar-SA" sz="2000" cap="none" dirty="0" smtClean="0">
                <a:latin typeface="Calibri" panose="020F0502020204030204" pitchFamily="34" charset="0"/>
                <a:ea typeface="Times New Roman" panose="02020603050405020304" pitchFamily="18" charset="0"/>
                <a:cs typeface="B Nazanin" panose="00000400000000000000" pitchFamily="2" charset="-78"/>
              </a:rPr>
              <a:t>:</a:t>
            </a:r>
            <a:r>
              <a:rPr lang="ar-SA" sz="2200" cap="none" dirty="0" smtClean="0">
                <a:latin typeface="Calibri" panose="020F0502020204030204" pitchFamily="34" charset="0"/>
                <a:ea typeface="Times New Roman" panose="02020603050405020304" pitchFamily="18" charset="0"/>
                <a:cs typeface="B Nazanin" panose="00000400000000000000" pitchFamily="2" charset="-78"/>
              </a:rPr>
              <a:t> </a:t>
            </a:r>
            <a:r>
              <a:rPr lang="ar-SA" sz="2000" cap="none" dirty="0" smtClean="0">
                <a:latin typeface="Calibri" panose="020F0502020204030204" pitchFamily="34" charset="0"/>
                <a:ea typeface="Times New Roman" panose="02020603050405020304" pitchFamily="18" charset="0"/>
                <a:cs typeface="B Nazanin" panose="00000400000000000000" pitchFamily="2" charset="-78"/>
              </a:rPr>
              <a:t>آموزش</a:t>
            </a:r>
            <a:r>
              <a:rPr lang="en-US" sz="2000" cap="none" dirty="0">
                <a:latin typeface="Calibri" panose="020F0502020204030204" pitchFamily="34" charset="0"/>
                <a:ea typeface="Times New Roman" panose="02020603050405020304" pitchFamily="18" charset="0"/>
                <a:cs typeface="B Nazanin" panose="00000400000000000000" pitchFamily="2" charset="-78"/>
              </a:rPr>
              <a:t/>
            </a:r>
            <a:br>
              <a:rPr lang="en-US" sz="2000" cap="none" dirty="0">
                <a:latin typeface="Calibri" panose="020F0502020204030204" pitchFamily="34" charset="0"/>
                <a:ea typeface="Times New Roman" panose="02020603050405020304" pitchFamily="18" charset="0"/>
                <a:cs typeface="B Nazanin" panose="00000400000000000000" pitchFamily="2" charset="-78"/>
              </a:rPr>
            </a:br>
            <a:r>
              <a:rPr lang="fa-IR" sz="2000" cap="none" dirty="0" smtClean="0">
                <a:latin typeface="Calibri" panose="020F0502020204030204" pitchFamily="34" charset="0"/>
                <a:ea typeface="Times New Roman" panose="02020603050405020304" pitchFamily="18" charset="0"/>
                <a:cs typeface="B Nazanin" panose="00000400000000000000" pitchFamily="2" charset="-78"/>
              </a:rPr>
              <a:t>آموزش </a:t>
            </a:r>
            <a:r>
              <a:rPr lang="fa-IR" sz="2000" cap="none" dirty="0">
                <a:latin typeface="Calibri" panose="020F0502020204030204" pitchFamily="34" charset="0"/>
                <a:ea typeface="Times New Roman" panose="02020603050405020304" pitchFamily="18" charset="0"/>
                <a:cs typeface="B Nazanin" panose="00000400000000000000" pitchFamily="2" charset="-78"/>
              </a:rPr>
              <a:t>سبک زندگی و تغذیه سالم در جهت حفظ توان بارداری و پیشگیری از اختلالات بارداری (سقط خودبه‌خود جنین)؛</a:t>
            </a:r>
            <a:r>
              <a:rPr lang="en-US" sz="2000" cap="none" dirty="0">
                <a:latin typeface="Calibri" panose="020F0502020204030204" pitchFamily="34" charset="0"/>
                <a:ea typeface="Times New Roman" panose="02020603050405020304" pitchFamily="18" charset="0"/>
                <a:cs typeface="B Nazanin" panose="00000400000000000000" pitchFamily="2" charset="-78"/>
              </a:rPr>
              <a:t/>
            </a:r>
            <a:br>
              <a:rPr lang="en-US" sz="2000" cap="none" dirty="0">
                <a:latin typeface="Calibri" panose="020F0502020204030204" pitchFamily="34" charset="0"/>
                <a:ea typeface="Times New Roman" panose="02020603050405020304" pitchFamily="18" charset="0"/>
                <a:cs typeface="B Nazanin" panose="00000400000000000000" pitchFamily="2" charset="-78"/>
              </a:rPr>
            </a:br>
            <a:r>
              <a:rPr lang="ar-SA" sz="2000" cap="none" dirty="0">
                <a:latin typeface="Calibri" panose="020F0502020204030204" pitchFamily="34" charset="0"/>
                <a:ea typeface="Times New Roman" panose="02020603050405020304" pitchFamily="18" charset="0"/>
                <a:cs typeface="B Nazanin" panose="00000400000000000000" pitchFamily="2" charset="-78"/>
              </a:rPr>
              <a:t>آگاهی رسانی در خصوص سقط خود به خودی و نحوه برخورد با آن و لزوم مراجعه زودهنگام بلافاصله پس از تعویق عادت ماهیانه؛</a:t>
            </a:r>
            <a:r>
              <a:rPr lang="en-US" sz="2000" cap="none" dirty="0">
                <a:latin typeface="Calibri" panose="020F0502020204030204" pitchFamily="34" charset="0"/>
                <a:ea typeface="Times New Roman" panose="02020603050405020304" pitchFamily="18" charset="0"/>
                <a:cs typeface="B Nazanin" panose="00000400000000000000" pitchFamily="2" charset="-78"/>
              </a:rPr>
              <a:t/>
            </a:r>
            <a:br>
              <a:rPr lang="en-US" sz="2000" cap="none" dirty="0">
                <a:latin typeface="Calibri" panose="020F0502020204030204" pitchFamily="34" charset="0"/>
                <a:ea typeface="Times New Roman" panose="02020603050405020304" pitchFamily="18" charset="0"/>
                <a:cs typeface="B Nazanin" panose="00000400000000000000" pitchFamily="2" charset="-78"/>
              </a:rPr>
            </a:br>
            <a:r>
              <a:rPr lang="fa-IR" sz="2000" cap="none" dirty="0">
                <a:latin typeface="Calibri" panose="020F0502020204030204" pitchFamily="34" charset="0"/>
                <a:ea typeface="Times New Roman" panose="02020603050405020304" pitchFamily="18" charset="0"/>
                <a:cs typeface="B Nazanin" panose="00000400000000000000" pitchFamily="2" charset="-78"/>
              </a:rPr>
              <a:t>تاکید به آقایان </a:t>
            </a:r>
            <a:r>
              <a:rPr lang="ar-SA" sz="2000" cap="none" dirty="0">
                <a:latin typeface="Calibri" panose="020F0502020204030204" pitchFamily="34" charset="0"/>
                <a:ea typeface="Times New Roman" panose="02020603050405020304" pitchFamily="18" charset="0"/>
                <a:cs typeface="B Nazanin" panose="00000400000000000000" pitchFamily="2" charset="-78"/>
              </a:rPr>
              <a:t>در خصوص ضرورت همدلی و همکاری با همسر در دوران بارداری</a:t>
            </a:r>
            <a:r>
              <a:rPr lang="fa-IR" sz="1500" cap="none" dirty="0" smtClean="0">
                <a:latin typeface="Calibri" panose="020F0502020204030204" pitchFamily="34" charset="0"/>
                <a:ea typeface="Times New Roman" panose="02020603050405020304" pitchFamily="18" charset="0"/>
                <a:cs typeface="B Nazanin" panose="00000400000000000000" pitchFamily="2" charset="-78"/>
              </a:rPr>
              <a:t>.</a:t>
            </a:r>
            <a:endParaRPr lang="en-US" dirty="0"/>
          </a:p>
        </p:txBody>
      </p:sp>
    </p:spTree>
    <p:extLst>
      <p:ext uri="{BB962C8B-B14F-4D97-AF65-F5344CB8AC3E}">
        <p14:creationId xmlns:p14="http://schemas.microsoft.com/office/powerpoint/2010/main" val="20464504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229600" cy="5706082"/>
          </a:xfrm>
        </p:spPr>
        <p:txBody>
          <a:bodyPr>
            <a:normAutofit/>
          </a:bodyPr>
          <a:lstStyle/>
          <a:p>
            <a:pPr lvl="0" algn="r" defTabSz="457200" rtl="1">
              <a:lnSpc>
                <a:spcPct val="200000"/>
              </a:lnSpc>
              <a:spcBef>
                <a:spcPts val="500"/>
              </a:spcBef>
              <a:spcAft>
                <a:spcPts val="1000"/>
              </a:spcAft>
            </a:pPr>
            <a:r>
              <a:rPr lang="fa-IR" dirty="0">
                <a:cs typeface="B Titr" panose="00000700000000000000" pitchFamily="2" charset="-78"/>
              </a:rPr>
              <a:t>در طی</a:t>
            </a:r>
            <a:r>
              <a:rPr lang="ar-SA" dirty="0">
                <a:cs typeface="B Titr" panose="00000700000000000000" pitchFamily="2" charset="-78"/>
              </a:rPr>
              <a:t> آموزش‌های هنگام </a:t>
            </a:r>
            <a:r>
              <a:rPr lang="ar-SA" dirty="0" smtClean="0">
                <a:cs typeface="B Titr" panose="00000700000000000000" pitchFamily="2" charset="-78"/>
              </a:rPr>
              <a:t>ازدواج</a:t>
            </a:r>
            <a:r>
              <a:rPr lang="fa-IR" dirty="0"/>
              <a:t/>
            </a:r>
            <a:br>
              <a:rPr lang="fa-IR" dirty="0"/>
            </a:br>
            <a:r>
              <a:rPr lang="ar-SA" sz="2000" b="1" u="sng" cap="none" dirty="0">
                <a:latin typeface="Calibri" panose="020F0502020204030204" pitchFamily="34" charset="0"/>
                <a:ea typeface="Times New Roman" panose="02020603050405020304" pitchFamily="18" charset="0"/>
                <a:cs typeface="B Nazanin" panose="00000400000000000000" pitchFamily="2" charset="-78"/>
              </a:rPr>
              <a:t>گروه هدف: </a:t>
            </a:r>
            <a:r>
              <a:rPr lang="ar-SA" sz="2000" cap="none" dirty="0">
                <a:latin typeface="Calibri" panose="020F0502020204030204" pitchFamily="34" charset="0"/>
                <a:ea typeface="Times New Roman" panose="02020603050405020304" pitchFamily="18" charset="0"/>
                <a:cs typeface="B Nazanin" panose="00000400000000000000" pitchFamily="2" charset="-78"/>
              </a:rPr>
              <a:t>همان گروه هدف در آموزش‌های هنگام ازدواج می‌باشد</a:t>
            </a:r>
            <a:r>
              <a:rPr lang="ar-SA" sz="1500" cap="none" dirty="0" smtClean="0">
                <a:solidFill>
                  <a:srgbClr val="CE6633">
                    <a:lumMod val="50000"/>
                  </a:srgbClr>
                </a:solidFill>
                <a:latin typeface="Calibri" panose="020F0502020204030204" pitchFamily="34" charset="0"/>
                <a:ea typeface="Times New Roman" panose="02020603050405020304" pitchFamily="18" charset="0"/>
                <a:cs typeface="B Nazanin" panose="00000400000000000000" pitchFamily="2" charset="-78"/>
              </a:rPr>
              <a:t>.</a:t>
            </a:r>
            <a:r>
              <a:rPr lang="en-US" sz="1500" cap="none" dirty="0">
                <a:solidFill>
                  <a:srgbClr val="CE6633">
                    <a:lumMod val="50000"/>
                  </a:srgbClr>
                </a:solidFill>
                <a:latin typeface="Calibri" panose="020F0502020204030204" pitchFamily="34" charset="0"/>
                <a:ea typeface="Times New Roman" panose="02020603050405020304" pitchFamily="18" charset="0"/>
                <a:cs typeface="B Nazanin" panose="00000400000000000000" pitchFamily="2" charset="-78"/>
              </a:rPr>
              <a:t/>
            </a:r>
            <a:br>
              <a:rPr lang="en-US" sz="1500" cap="none" dirty="0">
                <a:solidFill>
                  <a:srgbClr val="CE6633">
                    <a:lumMod val="50000"/>
                  </a:srgbClr>
                </a:solidFill>
                <a:latin typeface="Calibri" panose="020F0502020204030204" pitchFamily="34" charset="0"/>
                <a:ea typeface="Times New Roman" panose="02020603050405020304" pitchFamily="18" charset="0"/>
                <a:cs typeface="B Nazanin" panose="00000400000000000000" pitchFamily="2" charset="-78"/>
              </a:rPr>
            </a:br>
            <a:r>
              <a:rPr lang="ar-SA" sz="2000" b="1" u="sng" cap="none" dirty="0">
                <a:latin typeface="Calibri" panose="020F0502020204030204" pitchFamily="34" charset="0"/>
                <a:ea typeface="Times New Roman" panose="02020603050405020304" pitchFamily="18" charset="0"/>
                <a:cs typeface="B Nazanin" panose="00000400000000000000" pitchFamily="2" charset="-78"/>
              </a:rPr>
              <a:t>خدمت: </a:t>
            </a:r>
            <a:r>
              <a:rPr lang="ar-SA" sz="2000" cap="none" dirty="0">
                <a:latin typeface="Calibri" panose="020F0502020204030204" pitchFamily="34" charset="0"/>
                <a:ea typeface="Times New Roman" panose="02020603050405020304" pitchFamily="18" charset="0"/>
                <a:cs typeface="B Nazanin" panose="00000400000000000000" pitchFamily="2" charset="-78"/>
              </a:rPr>
              <a:t>آموزش</a:t>
            </a:r>
            <a:r>
              <a:rPr lang="en-US" sz="1500" cap="none" dirty="0">
                <a:solidFill>
                  <a:srgbClr val="CE6633">
                    <a:lumMod val="50000"/>
                  </a:srgbClr>
                </a:solidFill>
                <a:latin typeface="Calibri" panose="020F0502020204030204" pitchFamily="34" charset="0"/>
                <a:ea typeface="Times New Roman" panose="02020603050405020304" pitchFamily="18" charset="0"/>
                <a:cs typeface="B Nazanin" panose="00000400000000000000" pitchFamily="2" charset="-78"/>
              </a:rPr>
              <a:t/>
            </a:r>
            <a:br>
              <a:rPr lang="en-US" sz="1500" cap="none" dirty="0">
                <a:solidFill>
                  <a:srgbClr val="CE6633">
                    <a:lumMod val="50000"/>
                  </a:srgbClr>
                </a:solidFill>
                <a:latin typeface="Calibri" panose="020F0502020204030204" pitchFamily="34" charset="0"/>
                <a:ea typeface="Times New Roman" panose="02020603050405020304" pitchFamily="18" charset="0"/>
                <a:cs typeface="B Nazanin" panose="00000400000000000000" pitchFamily="2" charset="-78"/>
              </a:rPr>
            </a:br>
            <a:r>
              <a:rPr lang="fa-IR" sz="2000" cap="none" dirty="0">
                <a:latin typeface="Calibri" panose="020F0502020204030204" pitchFamily="34" charset="0"/>
                <a:ea typeface="Times New Roman" panose="02020603050405020304" pitchFamily="18" charset="0"/>
                <a:cs typeface="B Nazanin" panose="00000400000000000000" pitchFamily="2" charset="-78"/>
              </a:rPr>
              <a:t>آموزش سبک زندگی و تغذیه سالم در جهت حفظ توان بارداری و پیشگیری از اختلالات بارداری (سقط خودبه‌خود جنین)؛</a:t>
            </a:r>
            <a:r>
              <a:rPr lang="en-US" sz="2000" cap="none" dirty="0">
                <a:latin typeface="Calibri" panose="020F0502020204030204" pitchFamily="34" charset="0"/>
                <a:ea typeface="Times New Roman" panose="02020603050405020304" pitchFamily="18" charset="0"/>
                <a:cs typeface="B Nazanin" panose="00000400000000000000" pitchFamily="2" charset="-78"/>
              </a:rPr>
              <a:t/>
            </a:r>
            <a:br>
              <a:rPr lang="en-US" sz="2000" cap="none" dirty="0">
                <a:latin typeface="Calibri" panose="020F0502020204030204" pitchFamily="34" charset="0"/>
                <a:ea typeface="Times New Roman" panose="02020603050405020304" pitchFamily="18" charset="0"/>
                <a:cs typeface="B Nazanin" panose="00000400000000000000" pitchFamily="2" charset="-78"/>
              </a:rPr>
            </a:br>
            <a:r>
              <a:rPr lang="ar-SA" sz="2000" cap="none" dirty="0">
                <a:latin typeface="Calibri" panose="020F0502020204030204" pitchFamily="34" charset="0"/>
                <a:ea typeface="Times New Roman" panose="02020603050405020304" pitchFamily="18" charset="0"/>
                <a:cs typeface="B Nazanin" panose="00000400000000000000" pitchFamily="2" charset="-78"/>
              </a:rPr>
              <a:t>آگاهی رسانی در خصوص سقط خود به خودی و نحوه برخورد با آن و لزوم مراجعه زودهنگام بلافاصله پس از تعویق عادت ماهیانه؛ </a:t>
            </a:r>
            <a:r>
              <a:rPr lang="en-US" sz="2000" cap="none" dirty="0">
                <a:latin typeface="Calibri" panose="020F0502020204030204" pitchFamily="34" charset="0"/>
                <a:ea typeface="Times New Roman" panose="02020603050405020304" pitchFamily="18" charset="0"/>
                <a:cs typeface="B Nazanin" panose="00000400000000000000" pitchFamily="2" charset="-78"/>
              </a:rPr>
              <a:t/>
            </a:r>
            <a:br>
              <a:rPr lang="en-US" sz="2000" cap="none" dirty="0">
                <a:latin typeface="Calibri" panose="020F0502020204030204" pitchFamily="34" charset="0"/>
                <a:ea typeface="Times New Roman" panose="02020603050405020304" pitchFamily="18" charset="0"/>
                <a:cs typeface="B Nazanin" panose="00000400000000000000" pitchFamily="2" charset="-78"/>
              </a:rPr>
            </a:br>
            <a:r>
              <a:rPr lang="fa-IR" sz="2000" cap="none" dirty="0">
                <a:latin typeface="Calibri" panose="020F0502020204030204" pitchFamily="34" charset="0"/>
                <a:ea typeface="Times New Roman" panose="02020603050405020304" pitchFamily="18" charset="0"/>
                <a:cs typeface="B Nazanin" panose="00000400000000000000" pitchFamily="2" charset="-78"/>
              </a:rPr>
              <a:t>تاکید به آقایان </a:t>
            </a:r>
            <a:r>
              <a:rPr lang="ar-SA" sz="2000" cap="none" dirty="0">
                <a:latin typeface="Calibri" panose="020F0502020204030204" pitchFamily="34" charset="0"/>
                <a:ea typeface="Times New Roman" panose="02020603050405020304" pitchFamily="18" charset="0"/>
                <a:cs typeface="B Nazanin" panose="00000400000000000000" pitchFamily="2" charset="-78"/>
              </a:rPr>
              <a:t>در خصوص ضرورت همدلی و همکاری با همسر در دوران بارداری</a:t>
            </a:r>
            <a:r>
              <a:rPr lang="fa-IR" sz="2000" cap="none" dirty="0" smtClean="0">
                <a:latin typeface="Calibri" panose="020F0502020204030204" pitchFamily="34" charset="0"/>
                <a:ea typeface="Times New Roman" panose="02020603050405020304" pitchFamily="18" charset="0"/>
                <a:cs typeface="B Nazanin" panose="00000400000000000000" pitchFamily="2" charset="-78"/>
              </a:rPr>
              <a:t>.</a:t>
            </a:r>
            <a:endParaRPr lang="en-US" sz="2000" cap="none" dirty="0">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91787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332" y="618519"/>
            <a:ext cx="7773338" cy="829282"/>
          </a:xfrm>
        </p:spPr>
        <p:txBody>
          <a:bodyPr/>
          <a:lstStyle/>
          <a:p>
            <a:r>
              <a:rPr lang="fa-IR" dirty="0">
                <a:cs typeface="B Titr" panose="00000700000000000000" pitchFamily="2" charset="-78"/>
              </a:rPr>
              <a:t>فهرست مطالب</a:t>
            </a:r>
            <a:endParaRPr lang="en-US" dirty="0">
              <a:cs typeface="B Titr" panose="00000700000000000000" pitchFamily="2" charset="-78"/>
            </a:endParaRPr>
          </a:p>
        </p:txBody>
      </p:sp>
      <p:sp>
        <p:nvSpPr>
          <p:cNvPr id="3" name="Content Placeholder 2"/>
          <p:cNvSpPr>
            <a:spLocks noGrp="1"/>
          </p:cNvSpPr>
          <p:nvPr>
            <p:ph sz="quarter" idx="13"/>
          </p:nvPr>
        </p:nvSpPr>
        <p:spPr>
          <a:xfrm>
            <a:off x="685330" y="1752601"/>
            <a:ext cx="7772870" cy="4038600"/>
          </a:xfrm>
        </p:spPr>
        <p:txBody>
          <a:bodyPr/>
          <a:lstStyle/>
          <a:p>
            <a:pPr algn="r" rtl="1"/>
            <a:r>
              <a:rPr lang="fa-IR" sz="2400" dirty="0">
                <a:cs typeface="B Nazanin" panose="00000400000000000000" pitchFamily="2" charset="-78"/>
              </a:rPr>
              <a:t>تعاریف و اصطلاحات کلی برنامه</a:t>
            </a:r>
          </a:p>
          <a:p>
            <a:pPr algn="r" rtl="1"/>
            <a:r>
              <a:rPr lang="fa-IR" sz="2400" dirty="0">
                <a:cs typeface="B Nazanin" panose="00000400000000000000" pitchFamily="2" charset="-78"/>
              </a:rPr>
              <a:t>تکالیف و الزامات قانونی</a:t>
            </a:r>
          </a:p>
          <a:p>
            <a:pPr algn="r" rtl="1"/>
            <a:r>
              <a:rPr lang="fa-IR" sz="2400" dirty="0">
                <a:cs typeface="B Nazanin" panose="00000400000000000000" pitchFamily="2" charset="-78"/>
              </a:rPr>
              <a:t>چشم‌انداز، اهداف و گروه هدف برنامه</a:t>
            </a:r>
          </a:p>
          <a:p>
            <a:pPr algn="r" rtl="1"/>
            <a:r>
              <a:rPr lang="fa-IR" sz="2400" dirty="0">
                <a:cs typeface="B Nazanin" panose="00000400000000000000" pitchFamily="2" charset="-78"/>
              </a:rPr>
              <a:t>فرآیند ارایه مراقبت در سطح اول نظام شبکه</a:t>
            </a:r>
          </a:p>
          <a:p>
            <a:pPr algn="r" rtl="1"/>
            <a:r>
              <a:rPr lang="fa-IR" sz="2400" dirty="0">
                <a:cs typeface="B Nazanin" panose="00000400000000000000" pitchFamily="2" charset="-78"/>
              </a:rPr>
              <a:t>خدمات آموزشی-مراقبتی</a:t>
            </a:r>
          </a:p>
          <a:p>
            <a:pPr algn="r" rtl="1"/>
            <a:r>
              <a:rPr lang="fa-IR" sz="2400" dirty="0">
                <a:cs typeface="B Nazanin" panose="00000400000000000000" pitchFamily="2" charset="-78"/>
              </a:rPr>
              <a:t>همکاری‌های بین‌بخشی</a:t>
            </a:r>
          </a:p>
          <a:p>
            <a:pPr algn="r" rtl="1"/>
            <a:r>
              <a:rPr lang="fa-IR" sz="2400" dirty="0">
                <a:cs typeface="B Nazanin" panose="00000400000000000000" pitchFamily="2" charset="-78"/>
              </a:rPr>
              <a:t>شاخص‌های پایش برنامه</a:t>
            </a:r>
          </a:p>
          <a:p>
            <a:pPr algn="r" rtl="1"/>
            <a:endParaRPr lang="en-US" dirty="0"/>
          </a:p>
        </p:txBody>
      </p:sp>
    </p:spTree>
    <p:extLst>
      <p:ext uri="{BB962C8B-B14F-4D97-AF65-F5344CB8AC3E}">
        <p14:creationId xmlns:p14="http://schemas.microsoft.com/office/powerpoint/2010/main" val="34108562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0033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19800" y="-27008"/>
            <a:ext cx="3124200" cy="4474557"/>
          </a:xfrm>
          <a:prstGeom prst="rect">
            <a:avLst/>
          </a:prstGeom>
        </p:spPr>
      </p:pic>
      <p:pic>
        <p:nvPicPr>
          <p:cNvPr id="5" name="Picture 4"/>
          <p:cNvPicPr>
            <a:picLocks noChangeAspect="1"/>
          </p:cNvPicPr>
          <p:nvPr/>
        </p:nvPicPr>
        <p:blipFill>
          <a:blip r:embed="rId3"/>
          <a:stretch>
            <a:fillRect/>
          </a:stretch>
        </p:blipFill>
        <p:spPr>
          <a:xfrm rot="21134611">
            <a:off x="2634166" y="205827"/>
            <a:ext cx="3259619" cy="4040240"/>
          </a:xfrm>
          <a:prstGeom prst="rect">
            <a:avLst/>
          </a:prstGeom>
        </p:spPr>
      </p:pic>
      <p:pic>
        <p:nvPicPr>
          <p:cNvPr id="3" name="Picture 2"/>
          <p:cNvPicPr>
            <a:picLocks noChangeAspect="1"/>
          </p:cNvPicPr>
          <p:nvPr/>
        </p:nvPicPr>
        <p:blipFill>
          <a:blip r:embed="rId4"/>
          <a:stretch>
            <a:fillRect/>
          </a:stretch>
        </p:blipFill>
        <p:spPr>
          <a:xfrm rot="20426139">
            <a:off x="932181" y="441997"/>
            <a:ext cx="3132253" cy="4026597"/>
          </a:xfrm>
          <a:prstGeom prst="rect">
            <a:avLst/>
          </a:prstGeom>
        </p:spPr>
      </p:pic>
      <p:pic>
        <p:nvPicPr>
          <p:cNvPr id="6" name="Picture 5"/>
          <p:cNvPicPr>
            <a:picLocks noChangeAspect="1"/>
          </p:cNvPicPr>
          <p:nvPr/>
        </p:nvPicPr>
        <p:blipFill>
          <a:blip r:embed="rId5"/>
          <a:stretch>
            <a:fillRect/>
          </a:stretch>
        </p:blipFill>
        <p:spPr>
          <a:xfrm rot="209229">
            <a:off x="5987911" y="3111858"/>
            <a:ext cx="3005989" cy="3658110"/>
          </a:xfrm>
          <a:prstGeom prst="rect">
            <a:avLst/>
          </a:prstGeom>
        </p:spPr>
      </p:pic>
      <p:pic>
        <p:nvPicPr>
          <p:cNvPr id="7" name="Picture 6"/>
          <p:cNvPicPr>
            <a:picLocks noChangeAspect="1"/>
          </p:cNvPicPr>
          <p:nvPr/>
        </p:nvPicPr>
        <p:blipFill>
          <a:blip r:embed="rId6"/>
          <a:stretch>
            <a:fillRect/>
          </a:stretch>
        </p:blipFill>
        <p:spPr>
          <a:xfrm rot="20975336">
            <a:off x="4392205" y="3032739"/>
            <a:ext cx="2694395" cy="3658110"/>
          </a:xfrm>
          <a:prstGeom prst="rect">
            <a:avLst/>
          </a:prstGeom>
        </p:spPr>
      </p:pic>
      <p:pic>
        <p:nvPicPr>
          <p:cNvPr id="8" name="Picture 7"/>
          <p:cNvPicPr>
            <a:picLocks noChangeAspect="1"/>
          </p:cNvPicPr>
          <p:nvPr/>
        </p:nvPicPr>
        <p:blipFill>
          <a:blip r:embed="rId7"/>
          <a:stretch>
            <a:fillRect/>
          </a:stretch>
        </p:blipFill>
        <p:spPr>
          <a:xfrm rot="1072093">
            <a:off x="2039681" y="2789334"/>
            <a:ext cx="2886442" cy="3810000"/>
          </a:xfrm>
          <a:prstGeom prst="rect">
            <a:avLst/>
          </a:prstGeom>
        </p:spPr>
      </p:pic>
      <p:pic>
        <p:nvPicPr>
          <p:cNvPr id="9" name="Picture 8"/>
          <p:cNvPicPr>
            <a:picLocks noChangeAspect="1"/>
          </p:cNvPicPr>
          <p:nvPr/>
        </p:nvPicPr>
        <p:blipFill>
          <a:blip r:embed="rId8"/>
          <a:stretch>
            <a:fillRect/>
          </a:stretch>
        </p:blipFill>
        <p:spPr>
          <a:xfrm>
            <a:off x="4625163" y="0"/>
            <a:ext cx="4853619" cy="6864708"/>
          </a:xfrm>
          <a:prstGeom prst="rect">
            <a:avLst/>
          </a:prstGeom>
        </p:spPr>
      </p:pic>
      <p:pic>
        <p:nvPicPr>
          <p:cNvPr id="10" name="Picture 9"/>
          <p:cNvPicPr>
            <a:picLocks noChangeAspect="1"/>
          </p:cNvPicPr>
          <p:nvPr/>
        </p:nvPicPr>
        <p:blipFill>
          <a:blip r:embed="rId9"/>
          <a:stretch>
            <a:fillRect/>
          </a:stretch>
        </p:blipFill>
        <p:spPr>
          <a:xfrm>
            <a:off x="-23037" y="0"/>
            <a:ext cx="4648200" cy="6858000"/>
          </a:xfrm>
          <a:prstGeom prst="rect">
            <a:avLst/>
          </a:prstGeom>
        </p:spPr>
      </p:pic>
    </p:spTree>
    <p:extLst>
      <p:ext uri="{BB962C8B-B14F-4D97-AF65-F5344CB8AC3E}">
        <p14:creationId xmlns:p14="http://schemas.microsoft.com/office/powerpoint/2010/main" val="398539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332" y="1371600"/>
            <a:ext cx="7773338" cy="3505200"/>
          </a:xfrm>
        </p:spPr>
        <p:txBody>
          <a:bodyPr>
            <a:normAutofit/>
          </a:bodyPr>
          <a:lstStyle/>
          <a:p>
            <a:r>
              <a:rPr lang="fa-IR" sz="6000" b="1" dirty="0">
                <a:solidFill>
                  <a:srgbClr val="C00000"/>
                </a:solidFill>
                <a:cs typeface="B Titr" panose="00000700000000000000" pitchFamily="2" charset="-78"/>
              </a:rPr>
              <a:t>همکاری های</a:t>
            </a:r>
            <a:r>
              <a:rPr lang="fa-IR" sz="4800" b="1" dirty="0">
                <a:solidFill>
                  <a:srgbClr val="C00000"/>
                </a:solidFill>
                <a:cs typeface="B Titr" panose="00000700000000000000" pitchFamily="2" charset="-78"/>
              </a:rPr>
              <a:t/>
            </a:r>
            <a:br>
              <a:rPr lang="fa-IR" sz="4800" b="1" dirty="0">
                <a:solidFill>
                  <a:srgbClr val="C00000"/>
                </a:solidFill>
                <a:cs typeface="B Titr" panose="00000700000000000000" pitchFamily="2" charset="-78"/>
              </a:rPr>
            </a:br>
            <a:r>
              <a:rPr lang="fa-IR" sz="4800" b="1" dirty="0">
                <a:solidFill>
                  <a:srgbClr val="C00000"/>
                </a:solidFill>
                <a:cs typeface="B Titr" panose="00000700000000000000" pitchFamily="2" charset="-78"/>
              </a:rPr>
              <a:t> بین بخشی</a:t>
            </a:r>
          </a:p>
        </p:txBody>
      </p:sp>
    </p:spTree>
    <p:extLst>
      <p:ext uri="{BB962C8B-B14F-4D97-AF65-F5344CB8AC3E}">
        <p14:creationId xmlns:p14="http://schemas.microsoft.com/office/powerpoint/2010/main" val="4568505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48600" y="76200"/>
            <a:ext cx="1200150" cy="6705600"/>
          </a:xfrm>
          <a:prstGeom prst="rect">
            <a:avLst/>
          </a:prstGeom>
          <a:solidFill>
            <a:schemeClr val="accent3">
              <a:lumMod val="60000"/>
              <a:lumOff val="40000"/>
            </a:schemeClr>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rtl="1"/>
            <a:r>
              <a:rPr lang="fa-IR" sz="2700" dirty="0" smtClean="0">
                <a:solidFill>
                  <a:srgbClr val="1E123E"/>
                </a:solidFill>
                <a:latin typeface="+mn-lt"/>
                <a:ea typeface="+mn-ea"/>
                <a:cs typeface="B Titr" panose="00000700000000000000" pitchFamily="2" charset="-78"/>
              </a:rPr>
              <a:t>سطوح</a:t>
            </a:r>
            <a:br>
              <a:rPr lang="fa-IR" sz="2700" dirty="0" smtClean="0">
                <a:solidFill>
                  <a:srgbClr val="1E123E"/>
                </a:solidFill>
                <a:latin typeface="+mn-lt"/>
                <a:ea typeface="+mn-ea"/>
                <a:cs typeface="B Titr" panose="00000700000000000000" pitchFamily="2" charset="-78"/>
              </a:rPr>
            </a:br>
            <a:r>
              <a:rPr lang="fa-IR" sz="2700" dirty="0" smtClean="0">
                <a:solidFill>
                  <a:srgbClr val="1E123E"/>
                </a:solidFill>
                <a:latin typeface="+mn-lt"/>
                <a:ea typeface="+mn-ea"/>
                <a:cs typeface="B Titr" panose="00000700000000000000" pitchFamily="2" charset="-78"/>
              </a:rPr>
              <a:t> همکاری</a:t>
            </a:r>
            <a:endParaRPr lang="en-US" sz="2700" dirty="0">
              <a:solidFill>
                <a:srgbClr val="1E123E"/>
              </a:solidFill>
              <a:latin typeface="+mn-lt"/>
              <a:ea typeface="+mn-ea"/>
              <a:cs typeface="B Titr" panose="00000700000000000000" pitchFamily="2" charset="-78"/>
            </a:endParaRPr>
          </a:p>
        </p:txBody>
      </p:sp>
      <p:sp>
        <p:nvSpPr>
          <p:cNvPr id="3" name="Content Placeholder 2"/>
          <p:cNvSpPr txBox="1">
            <a:spLocks/>
          </p:cNvSpPr>
          <p:nvPr/>
        </p:nvSpPr>
        <p:spPr>
          <a:xfrm>
            <a:off x="152400" y="76200"/>
            <a:ext cx="7620000" cy="6705600"/>
          </a:xfrm>
          <a:prstGeom prst="rect">
            <a:avLst/>
          </a:prstGeom>
          <a:solidFill>
            <a:schemeClr val="accent3">
              <a:lumMod val="60000"/>
              <a:lumOff val="40000"/>
            </a:schemeClr>
          </a:solidFill>
          <a:ln w="15875" cap="flat" cmpd="sng" algn="ctr">
            <a:solidFill>
              <a:schemeClr val="accent5"/>
            </a:solidFill>
            <a:prstDash val="solid"/>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lt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lt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lt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9pPr>
          </a:lstStyle>
          <a:p>
            <a:pPr marL="0" indent="0" algn="just" rtl="1">
              <a:spcBef>
                <a:spcPct val="0"/>
              </a:spcBef>
              <a:buFont typeface="Arial" panose="020B0604020202020204" pitchFamily="34" charset="0"/>
              <a:buNone/>
            </a:pPr>
            <a:r>
              <a:rPr lang="fa-IR" sz="2400" b="1" dirty="0" smtClean="0">
                <a:solidFill>
                  <a:schemeClr val="tx1"/>
                </a:solidFill>
                <a:cs typeface="B Nazanin" panose="00000400000000000000" pitchFamily="2" charset="-78"/>
              </a:rPr>
              <a:t>دو سطح کلی</a:t>
            </a:r>
          </a:p>
          <a:p>
            <a:pPr marL="0" indent="0" algn="just" rtl="1">
              <a:spcBef>
                <a:spcPct val="0"/>
              </a:spcBef>
              <a:buFont typeface="Arial" panose="020B0604020202020204" pitchFamily="34" charset="0"/>
              <a:buNone/>
            </a:pPr>
            <a:r>
              <a:rPr lang="fa-IR" sz="1850" b="1" u="sng" dirty="0" smtClean="0">
                <a:solidFill>
                  <a:schemeClr val="tx1"/>
                </a:solidFill>
                <a:cs typeface="B Nazanin" panose="00000400000000000000" pitchFamily="2" charset="-78"/>
              </a:rPr>
              <a:t>ملی</a:t>
            </a:r>
          </a:p>
          <a:p>
            <a:pPr marL="0" indent="0" algn="just" rtl="1">
              <a:spcBef>
                <a:spcPct val="0"/>
              </a:spcBef>
              <a:buFont typeface="Arial" panose="020B0604020202020204" pitchFamily="34" charset="0"/>
              <a:buNone/>
            </a:pPr>
            <a:r>
              <a:rPr lang="fa-IR" sz="1400" b="1" dirty="0" smtClean="0">
                <a:solidFill>
                  <a:schemeClr val="tx1"/>
                </a:solidFill>
                <a:cs typeface="B Nazanin" panose="00000400000000000000" pitchFamily="2" charset="-78"/>
              </a:rPr>
              <a:t>همکاری بین معاونت‌ها/ادارات/دفاتر و مراکز وزارت بهداشت (درون‌بخشی)</a:t>
            </a:r>
          </a:p>
          <a:p>
            <a:pPr marL="0" indent="0" algn="just" rtl="1">
              <a:spcBef>
                <a:spcPct val="0"/>
              </a:spcBef>
              <a:buFont typeface="Arial" panose="020B0604020202020204" pitchFamily="34" charset="0"/>
              <a:buNone/>
            </a:pPr>
            <a:r>
              <a:rPr lang="fa-IR" sz="1400" b="1" dirty="0" smtClean="0">
                <a:solidFill>
                  <a:schemeClr val="tx1"/>
                </a:solidFill>
                <a:cs typeface="B Nazanin" panose="00000400000000000000" pitchFamily="2" charset="-78"/>
              </a:rPr>
              <a:t>همکاری با سایر نهادها و سازمان‌های خارج از وزارت بهداشت (برون‌بخشی) از طریق</a:t>
            </a:r>
          </a:p>
          <a:p>
            <a:pPr marL="0" indent="0" algn="just" rtl="1">
              <a:spcBef>
                <a:spcPct val="0"/>
              </a:spcBef>
              <a:buFont typeface="Arial" panose="020B0604020202020204" pitchFamily="34" charset="0"/>
              <a:buNone/>
            </a:pPr>
            <a:r>
              <a:rPr lang="fa-IR" sz="1400" b="1" dirty="0" smtClean="0">
                <a:solidFill>
                  <a:schemeClr val="tx1"/>
                </a:solidFill>
                <a:cs typeface="B Nazanin" panose="00000400000000000000" pitchFamily="2" charset="-78"/>
              </a:rPr>
              <a:t> </a:t>
            </a:r>
            <a:r>
              <a:rPr lang="fa-IR" sz="1400" b="1" dirty="0" smtClean="0">
                <a:solidFill>
                  <a:schemeClr val="tx1"/>
                </a:solidFill>
                <a:cs typeface="B Nazanin" panose="00000400000000000000" pitchFamily="2" charset="-78"/>
                <a:sym typeface="Wingdings" panose="05000000000000000000" pitchFamily="2" charset="2"/>
              </a:rPr>
              <a:t> </a:t>
            </a:r>
            <a:r>
              <a:rPr lang="fa-IR" sz="1300" b="1" dirty="0" smtClean="0">
                <a:solidFill>
                  <a:schemeClr val="tx1"/>
                </a:solidFill>
                <a:cs typeface="B Nazanin" panose="00000400000000000000" pitchFamily="2" charset="-78"/>
              </a:rPr>
              <a:t>شورایعالی سلامت و امنیت غذایی  با هماهنگی و همکاری مرکز جوانی جمعیت، سلامت خانواده و مدارس معاونت بهداشت</a:t>
            </a:r>
          </a:p>
          <a:p>
            <a:pPr marL="0" indent="0" algn="just" rtl="1">
              <a:spcBef>
                <a:spcPct val="0"/>
              </a:spcBef>
              <a:buFont typeface="Arial" panose="020B0604020202020204" pitchFamily="34" charset="0"/>
              <a:buNone/>
            </a:pPr>
            <a:r>
              <a:rPr lang="fa-IR" sz="1300" b="1" dirty="0" smtClean="0">
                <a:solidFill>
                  <a:schemeClr val="tx1"/>
                </a:solidFill>
                <a:cs typeface="B Nazanin" panose="00000400000000000000" pitchFamily="2" charset="-78"/>
              </a:rPr>
              <a:t>        </a:t>
            </a:r>
            <a:r>
              <a:rPr lang="fa-IR" sz="13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سیاستگذاری در زمینه کاهش آلاینده های محیطی، مواد غذایی، عوامل اقتصادی و اجتماعی تاثیرگذار بر سقط خود به خودی.</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a:t>
            </a:r>
            <a:r>
              <a:rPr lang="fa-IR" sz="1200" b="1" dirty="0" smtClean="0">
                <a:solidFill>
                  <a:schemeClr val="tx1"/>
                </a:solidFill>
                <a:cs typeface="B Nazanin" panose="00000400000000000000" pitchFamily="2" charset="-78"/>
              </a:rPr>
              <a:t> تصویب برنامه‌ها، بخش‌نامه‌ها، مصوبات و تدابیر بخشی و فرابخشی برای اجرای سیاست‌های مرتبط با پیشگیری، مهار و کاهش موارد سقط خود به خودی جنین.</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 تصویب استانداردهای مرتبط از جمله در خصوص مواد غذایی خصوصا مواد غذایی تراریخته.</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تصویب ساز و کارهای پایش و نظارت بر اجرای مصوبات از جمله برنامه‌ها.</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ایجاد هماهنگی بین سازمان‌ها و نهادهای تاثیرگذار  و نیز متناظرهای استانی.</a:t>
            </a:r>
          </a:p>
          <a:p>
            <a:pPr marL="0" indent="0" algn="just" rtl="1">
              <a:spcBef>
                <a:spcPct val="0"/>
              </a:spcBef>
              <a:buFont typeface="Arial" panose="020B0604020202020204" pitchFamily="34" charset="0"/>
              <a:buNone/>
            </a:pPr>
            <a:r>
              <a:rPr lang="fa-IR" sz="1850" b="1" u="sng" dirty="0" smtClean="0">
                <a:solidFill>
                  <a:schemeClr val="tx1"/>
                </a:solidFill>
                <a:cs typeface="B Nazanin" panose="00000400000000000000" pitchFamily="2" charset="-78"/>
              </a:rPr>
              <a:t>دانشگاهی</a:t>
            </a:r>
          </a:p>
          <a:p>
            <a:pPr marL="0" indent="0" algn="just" rtl="1">
              <a:spcBef>
                <a:spcPct val="0"/>
              </a:spcBef>
              <a:buFont typeface="Arial" panose="020B0604020202020204" pitchFamily="34" charset="0"/>
              <a:buNone/>
            </a:pPr>
            <a:r>
              <a:rPr lang="fa-IR" sz="1400" b="1" dirty="0" smtClean="0">
                <a:solidFill>
                  <a:schemeClr val="tx1"/>
                </a:solidFill>
                <a:cs typeface="B Nazanin" panose="00000400000000000000" pitchFamily="2" charset="-78"/>
              </a:rPr>
              <a:t>همکاری بین معاونت‌ها/ادارات/دفاتر دانشگاه‌های علوم پزشکی و خدمات بهداشتی درمانی</a:t>
            </a:r>
          </a:p>
          <a:p>
            <a:pPr marL="0" indent="0" algn="just" rtl="1">
              <a:spcBef>
                <a:spcPct val="0"/>
              </a:spcBef>
              <a:buFont typeface="Arial" panose="020B0604020202020204" pitchFamily="34" charset="0"/>
              <a:buNone/>
            </a:pPr>
            <a:r>
              <a:rPr lang="fa-IR" sz="1400" b="1" dirty="0" smtClean="0">
                <a:solidFill>
                  <a:schemeClr val="tx1"/>
                </a:solidFill>
                <a:cs typeface="B Nazanin" panose="00000400000000000000" pitchFamily="2" charset="-78"/>
              </a:rPr>
              <a:t>        در سطح استان‌ها و شهرستان‌ها از طریق </a:t>
            </a:r>
          </a:p>
          <a:p>
            <a:pPr marL="0" indent="0" algn="just" rtl="1">
              <a:spcBef>
                <a:spcPct val="0"/>
              </a:spcBef>
              <a:buFont typeface="Arial" panose="020B0604020202020204" pitchFamily="34" charset="0"/>
              <a:buNone/>
            </a:pPr>
            <a:r>
              <a:rPr lang="fa-IR" sz="1300" b="1" dirty="0" smtClean="0">
                <a:solidFill>
                  <a:schemeClr val="tx1"/>
                </a:solidFill>
                <a:cs typeface="B Nazanin" panose="00000400000000000000" pitchFamily="2" charset="-78"/>
              </a:rPr>
              <a:t>                </a:t>
            </a:r>
            <a:r>
              <a:rPr lang="fa-IR" sz="1300" b="1" dirty="0" smtClean="0">
                <a:solidFill>
                  <a:schemeClr val="tx1"/>
                </a:solidFill>
                <a:cs typeface="B Nazanin" panose="00000400000000000000" pitchFamily="2" charset="-78"/>
                <a:sym typeface="Wingdings" panose="05000000000000000000" pitchFamily="2" charset="2"/>
              </a:rPr>
              <a:t> </a:t>
            </a:r>
            <a:r>
              <a:rPr lang="fa-IR" sz="1300" b="1" dirty="0" smtClean="0">
                <a:solidFill>
                  <a:schemeClr val="tx1"/>
                </a:solidFill>
                <a:cs typeface="B Nazanin" panose="00000400000000000000" pitchFamily="2" charset="-78"/>
              </a:rPr>
              <a:t>کارگروه تخصصی سلامت و امنیت غذایی استان/شهرستان با هماهنگی و  همکاری گروه جوانی جمعیت، سلامت خانواده و مدارس معاونت بهداشتی دانشگاه </a:t>
            </a:r>
          </a:p>
          <a:p>
            <a:pPr marL="0" indent="0" algn="just" rtl="1">
              <a:spcBef>
                <a:spcPct val="0"/>
              </a:spcBef>
              <a:buFont typeface="Arial" panose="020B0604020202020204" pitchFamily="34" charset="0"/>
              <a:buNone/>
            </a:pPr>
            <a:r>
              <a:rPr lang="fa-IR" sz="1300" b="1" dirty="0" smtClean="0">
                <a:solidFill>
                  <a:schemeClr val="tx1"/>
                </a:solidFill>
                <a:cs typeface="B Nazanin" panose="00000400000000000000" pitchFamily="2" charset="-78"/>
              </a:rPr>
              <a:t>                         </a:t>
            </a:r>
            <a:r>
              <a:rPr lang="fa-IR" sz="13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تصویب برنامه‌ها، بخش نامه‌ها، مصوبات و تدابیر بخشی و فرابخشی برای اجرای سیاست‌های مرتبط با پیشگیری، مهار و کاهش موارد سقط خود به خودی جنین بر اساس اولویت‌های استانی/شهرستانی.</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تصویب ساز و کارهای پایش و نظارت بر اجرای مصوبات از جمله برنامه‌ها.</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ایجاد هماهنگی بین معاونت‌های مختلف دانشگاه علوم پزشکی و خدمات بهداشتی درمانی، سازمان‌ها و نهادهای تاثیرگذار در زمینه اجرای مصوبات کشور مرتبط.</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نظارت بر فعالیت‌های بین بخشی در سطح جامعه (روستا و شهر).</a:t>
            </a:r>
          </a:p>
          <a:p>
            <a:pPr marL="0" indent="0" algn="just" rtl="1">
              <a:spcBef>
                <a:spcPct val="0"/>
              </a:spcBef>
              <a:buFont typeface="Arial" panose="020B0604020202020204" pitchFamily="34" charset="0"/>
              <a:buNone/>
            </a:pPr>
            <a:r>
              <a:rPr lang="fa-IR" sz="1200" b="1" dirty="0" smtClean="0">
                <a:solidFill>
                  <a:schemeClr val="tx1"/>
                </a:solidFill>
                <a:cs typeface="B Nazanin" panose="00000400000000000000" pitchFamily="2" charset="-78"/>
              </a:rPr>
              <a:t>                          </a:t>
            </a:r>
            <a:r>
              <a:rPr lang="fa-IR" sz="1200" b="1" dirty="0" smtClean="0">
                <a:solidFill>
                  <a:schemeClr val="tx1"/>
                </a:solidFill>
                <a:cs typeface="B Nazanin" panose="00000400000000000000" pitchFamily="2" charset="-78"/>
                <a:sym typeface="Wingdings" panose="05000000000000000000" pitchFamily="2" charset="2"/>
              </a:rPr>
              <a:t> </a:t>
            </a:r>
            <a:r>
              <a:rPr lang="fa-IR" sz="1200" b="1" dirty="0" smtClean="0">
                <a:solidFill>
                  <a:schemeClr val="tx1"/>
                </a:solidFill>
                <a:cs typeface="B Nazanin" panose="00000400000000000000" pitchFamily="2" charset="-78"/>
              </a:rPr>
              <a:t>ارایه گزارش به شورایعالی سلامت و امنیت غذایی کشور، کمیته پایش برنامه و گروه جوانی جمعیت، سلامت خانواده و مدارس معاونت بهداشتی دانشگاه.</a:t>
            </a:r>
            <a:endParaRPr lang="fa-IR" sz="12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29187186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37249" cy="6858000"/>
          </a:xfrm>
          <a:prstGeom prst="rect">
            <a:avLst/>
          </a:prstGeom>
        </p:spPr>
      </p:pic>
    </p:spTree>
    <p:extLst>
      <p:ext uri="{BB962C8B-B14F-4D97-AF65-F5344CB8AC3E}">
        <p14:creationId xmlns:p14="http://schemas.microsoft.com/office/powerpoint/2010/main" val="75697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1693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332" y="618518"/>
            <a:ext cx="7773338" cy="4105882"/>
          </a:xfrm>
        </p:spPr>
        <p:txBody>
          <a:bodyPr>
            <a:normAutofit/>
          </a:bodyPr>
          <a:lstStyle/>
          <a:p>
            <a:r>
              <a:rPr lang="fa-IR" sz="4800" b="1" dirty="0">
                <a:solidFill>
                  <a:srgbClr val="C00000"/>
                </a:solidFill>
                <a:cs typeface="B Titr" panose="00000700000000000000" pitchFamily="2" charset="-78"/>
              </a:rPr>
              <a:t>پایش برنامه</a:t>
            </a:r>
            <a:br>
              <a:rPr lang="fa-IR" sz="4800" b="1" dirty="0">
                <a:solidFill>
                  <a:srgbClr val="C00000"/>
                </a:solidFill>
                <a:cs typeface="B Titr" panose="00000700000000000000" pitchFamily="2" charset="-78"/>
              </a:rPr>
            </a:br>
            <a:r>
              <a:rPr lang="fa-IR" sz="4800" b="1" dirty="0">
                <a:solidFill>
                  <a:srgbClr val="C00000"/>
                </a:solidFill>
                <a:cs typeface="B Titr" panose="00000700000000000000" pitchFamily="2" charset="-78"/>
              </a:rPr>
              <a:t>و</a:t>
            </a:r>
            <a:br>
              <a:rPr lang="fa-IR" sz="4800" b="1" dirty="0">
                <a:solidFill>
                  <a:srgbClr val="C00000"/>
                </a:solidFill>
                <a:cs typeface="B Titr" panose="00000700000000000000" pitchFamily="2" charset="-78"/>
              </a:rPr>
            </a:br>
            <a:r>
              <a:rPr lang="fa-IR" sz="4800" b="1" dirty="0">
                <a:solidFill>
                  <a:srgbClr val="C00000"/>
                </a:solidFill>
                <a:cs typeface="B Titr" panose="00000700000000000000" pitchFamily="2" charset="-78"/>
              </a:rPr>
              <a:t>شاخص‌ها</a:t>
            </a:r>
            <a:endParaRPr lang="en-US" sz="2800" dirty="0">
              <a:solidFill>
                <a:srgbClr val="C00000"/>
              </a:solidFill>
            </a:endParaRPr>
          </a:p>
        </p:txBody>
      </p:sp>
    </p:spTree>
    <p:extLst>
      <p:ext uri="{BB962C8B-B14F-4D97-AF65-F5344CB8AC3E}">
        <p14:creationId xmlns:p14="http://schemas.microsoft.com/office/powerpoint/2010/main" val="22896838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696200" y="76200"/>
            <a:ext cx="1447800" cy="6705600"/>
          </a:xfrm>
          <a:prstGeom prst="rect">
            <a:avLst/>
          </a:prstGeom>
          <a:solidFill>
            <a:schemeClr val="accent3">
              <a:lumMod val="60000"/>
              <a:lumOff val="40000"/>
            </a:schemeClr>
          </a:solidFill>
        </p:spPr>
        <p:txBody>
          <a:bodyPr vert="horz" lIns="91440" tIns="45720" rIns="91440" bIns="45720" rtlCol="0">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rtl="1">
              <a:spcBef>
                <a:spcPts val="750"/>
              </a:spcBef>
            </a:pPr>
            <a:endParaRPr lang="fa-IR" sz="2700" dirty="0" smtClean="0">
              <a:solidFill>
                <a:srgbClr val="1E123E"/>
              </a:solidFill>
              <a:latin typeface="+mn-lt"/>
              <a:ea typeface="+mn-ea"/>
              <a:cs typeface="B Titr" panose="00000700000000000000" pitchFamily="2" charset="-78"/>
            </a:endParaRPr>
          </a:p>
          <a:p>
            <a:pPr rtl="1">
              <a:spcBef>
                <a:spcPts val="750"/>
              </a:spcBef>
            </a:pPr>
            <a:endParaRPr lang="fa-IR" sz="2700" dirty="0">
              <a:solidFill>
                <a:srgbClr val="1E123E"/>
              </a:solidFill>
              <a:latin typeface="+mn-lt"/>
              <a:ea typeface="+mn-ea"/>
              <a:cs typeface="B Titr" panose="00000700000000000000" pitchFamily="2" charset="-78"/>
            </a:endParaRPr>
          </a:p>
          <a:p>
            <a:pPr rtl="1">
              <a:spcBef>
                <a:spcPts val="750"/>
              </a:spcBef>
            </a:pPr>
            <a:r>
              <a:rPr lang="fa-IR" sz="2700" dirty="0" smtClean="0">
                <a:solidFill>
                  <a:srgbClr val="1E123E"/>
                </a:solidFill>
                <a:latin typeface="+mn-lt"/>
                <a:ea typeface="+mn-ea"/>
                <a:cs typeface="B Titr" panose="00000700000000000000" pitchFamily="2" charset="-78"/>
              </a:rPr>
              <a:t>پایش </a:t>
            </a:r>
            <a:r>
              <a:rPr lang="fa-IR" sz="2700" dirty="0">
                <a:solidFill>
                  <a:srgbClr val="1E123E"/>
                </a:solidFill>
                <a:latin typeface="+mn-lt"/>
                <a:ea typeface="+mn-ea"/>
                <a:cs typeface="B Titr" panose="00000700000000000000" pitchFamily="2" charset="-78"/>
              </a:rPr>
              <a:t>برنامه</a:t>
            </a:r>
            <a:br>
              <a:rPr lang="fa-IR" sz="2700" dirty="0">
                <a:solidFill>
                  <a:srgbClr val="1E123E"/>
                </a:solidFill>
                <a:latin typeface="+mn-lt"/>
                <a:ea typeface="+mn-ea"/>
                <a:cs typeface="B Titr" panose="00000700000000000000" pitchFamily="2" charset="-78"/>
              </a:rPr>
            </a:br>
            <a:r>
              <a:rPr lang="fa-IR" sz="2700" dirty="0">
                <a:solidFill>
                  <a:srgbClr val="1E123E"/>
                </a:solidFill>
                <a:latin typeface="+mn-lt"/>
                <a:ea typeface="+mn-ea"/>
                <a:cs typeface="B Titr" panose="00000700000000000000" pitchFamily="2" charset="-78"/>
              </a:rPr>
              <a:t/>
            </a:r>
            <a:br>
              <a:rPr lang="fa-IR" sz="2700" dirty="0">
                <a:solidFill>
                  <a:srgbClr val="1E123E"/>
                </a:solidFill>
                <a:latin typeface="+mn-lt"/>
                <a:ea typeface="+mn-ea"/>
                <a:cs typeface="B Titr" panose="00000700000000000000" pitchFamily="2" charset="-78"/>
              </a:rPr>
            </a:br>
            <a:r>
              <a:rPr lang="fa-IR" sz="2700" dirty="0">
                <a:solidFill>
                  <a:srgbClr val="1E123E"/>
                </a:solidFill>
                <a:latin typeface="+mn-lt"/>
                <a:ea typeface="+mn-ea"/>
                <a:cs typeface="B Titr" panose="00000700000000000000" pitchFamily="2" charset="-78"/>
              </a:rPr>
              <a:t/>
            </a:r>
            <a:br>
              <a:rPr lang="fa-IR" sz="2700" dirty="0">
                <a:solidFill>
                  <a:srgbClr val="1E123E"/>
                </a:solidFill>
                <a:latin typeface="+mn-lt"/>
                <a:ea typeface="+mn-ea"/>
                <a:cs typeface="B Titr" panose="00000700000000000000" pitchFamily="2" charset="-78"/>
              </a:rPr>
            </a:br>
            <a:r>
              <a:rPr lang="fa-IR" sz="2700" dirty="0">
                <a:solidFill>
                  <a:srgbClr val="1E123E"/>
                </a:solidFill>
                <a:latin typeface="+mn-lt"/>
                <a:ea typeface="+mn-ea"/>
                <a:cs typeface="B Titr" panose="00000700000000000000" pitchFamily="2" charset="-78"/>
              </a:rPr>
              <a:t/>
            </a:r>
            <a:br>
              <a:rPr lang="fa-IR" sz="2700" dirty="0">
                <a:solidFill>
                  <a:srgbClr val="1E123E"/>
                </a:solidFill>
                <a:latin typeface="+mn-lt"/>
                <a:ea typeface="+mn-ea"/>
                <a:cs typeface="B Titr" panose="00000700000000000000" pitchFamily="2" charset="-78"/>
              </a:rPr>
            </a:br>
            <a:r>
              <a:rPr lang="fa-IR" sz="2700" dirty="0">
                <a:solidFill>
                  <a:srgbClr val="1E123E"/>
                </a:solidFill>
                <a:latin typeface="+mn-lt"/>
                <a:ea typeface="+mn-ea"/>
                <a:cs typeface="B Titr" panose="00000700000000000000" pitchFamily="2" charset="-78"/>
              </a:rPr>
              <a:t/>
            </a:r>
            <a:br>
              <a:rPr lang="fa-IR" sz="2700" dirty="0">
                <a:solidFill>
                  <a:srgbClr val="1E123E"/>
                </a:solidFill>
                <a:latin typeface="+mn-lt"/>
                <a:ea typeface="+mn-ea"/>
                <a:cs typeface="B Titr" panose="00000700000000000000" pitchFamily="2" charset="-78"/>
              </a:rPr>
            </a:br>
            <a:r>
              <a:rPr lang="fa-IR" sz="2700" dirty="0">
                <a:solidFill>
                  <a:srgbClr val="1E123E"/>
                </a:solidFill>
                <a:latin typeface="+mn-lt"/>
                <a:ea typeface="+mn-ea"/>
                <a:cs typeface="B Titr" panose="00000700000000000000" pitchFamily="2" charset="-78"/>
              </a:rPr>
              <a:t>شرح وظایف کمیته پایش</a:t>
            </a:r>
            <a:endParaRPr lang="en-US" sz="2700" dirty="0">
              <a:solidFill>
                <a:srgbClr val="1E123E"/>
              </a:solidFill>
              <a:latin typeface="+mn-lt"/>
              <a:ea typeface="+mn-ea"/>
              <a:cs typeface="B Titr" panose="00000700000000000000" pitchFamily="2" charset="-78"/>
            </a:endParaRPr>
          </a:p>
        </p:txBody>
      </p:sp>
      <p:sp>
        <p:nvSpPr>
          <p:cNvPr id="3" name="Content Placeholder 2"/>
          <p:cNvSpPr txBox="1">
            <a:spLocks/>
          </p:cNvSpPr>
          <p:nvPr/>
        </p:nvSpPr>
        <p:spPr>
          <a:xfrm>
            <a:off x="152400" y="76200"/>
            <a:ext cx="7239000" cy="6705600"/>
          </a:xfrm>
          <a:prstGeom prst="rect">
            <a:avLst/>
          </a:prstGeom>
          <a:solidFill>
            <a:schemeClr val="accent3">
              <a:lumMod val="60000"/>
              <a:lumOff val="40000"/>
            </a:schemeClr>
          </a:solidFill>
          <a:ln w="15875" cap="flat" cmpd="sng" algn="ctr">
            <a:solidFill>
              <a:schemeClr val="accent5"/>
            </a:solidFill>
            <a:prstDash val="solid"/>
          </a:ln>
          <a:effectLst>
            <a:glow rad="635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lt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lt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lt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lt1"/>
                </a:solidFill>
                <a:effectLst/>
                <a:latin typeface="+mn-lt"/>
                <a:ea typeface="+mn-ea"/>
                <a:cs typeface="+mn-cs"/>
              </a:defRPr>
            </a:lvl9pPr>
          </a:lstStyle>
          <a:p>
            <a:pPr marL="0" indent="0" algn="just" rtl="1">
              <a:spcBef>
                <a:spcPct val="0"/>
              </a:spcBef>
              <a:buFont typeface="Arial" panose="020B0604020202020204" pitchFamily="34" charset="0"/>
              <a:buNone/>
            </a:pPr>
            <a:endParaRPr lang="en-US" sz="1800" b="1" dirty="0" smtClean="0">
              <a:solidFill>
                <a:schemeClr val="accent1">
                  <a:lumMod val="20000"/>
                  <a:lumOff val="80000"/>
                </a:schemeClr>
              </a:solidFill>
              <a:cs typeface="B Nazanin" panose="00000400000000000000" pitchFamily="2" charset="-78"/>
            </a:endParaRPr>
          </a:p>
          <a:p>
            <a:pPr marL="0" indent="0" algn="just" rtl="1">
              <a:spcBef>
                <a:spcPct val="0"/>
              </a:spcBef>
              <a:buFont typeface="Arial" panose="020B0604020202020204" pitchFamily="34" charset="0"/>
              <a:buNone/>
            </a:pPr>
            <a:r>
              <a:rPr lang="ar-SA" b="1" dirty="0" smtClean="0">
                <a:solidFill>
                  <a:schemeClr val="tx1"/>
                </a:solidFill>
                <a:cs typeface="B Nazanin" panose="00000400000000000000" pitchFamily="2" charset="-78"/>
              </a:rPr>
              <a:t>پایش برنامه</a:t>
            </a:r>
            <a:r>
              <a:rPr lang="fa-IR" b="1" dirty="0" smtClean="0">
                <a:solidFill>
                  <a:schemeClr val="tx1"/>
                </a:solidFill>
                <a:cs typeface="B Nazanin" panose="00000400000000000000" pitchFamily="2" charset="-78"/>
              </a:rPr>
              <a:t>:</a:t>
            </a:r>
            <a:r>
              <a:rPr lang="ar-SA" b="1" dirty="0" smtClean="0">
                <a:solidFill>
                  <a:schemeClr val="tx1"/>
                </a:solidFill>
                <a:cs typeface="B Nazanin" panose="00000400000000000000" pitchFamily="2" charset="-78"/>
              </a:rPr>
              <a:t> </a:t>
            </a:r>
            <a:r>
              <a:rPr lang="ar-SA" sz="1800" b="1" dirty="0" smtClean="0">
                <a:solidFill>
                  <a:schemeClr val="tx1"/>
                </a:solidFill>
                <a:cs typeface="B Nazanin" panose="00000400000000000000" pitchFamily="2" charset="-78"/>
              </a:rPr>
              <a:t>بر اساس فرآیندها و خدمات تدوین شده در این برنام</a:t>
            </a:r>
            <a:r>
              <a:rPr lang="fa-IR" sz="1800" b="1" dirty="0" smtClean="0">
                <a:solidFill>
                  <a:schemeClr val="tx1"/>
                </a:solidFill>
                <a:cs typeface="B Nazanin" panose="00000400000000000000" pitchFamily="2" charset="-78"/>
              </a:rPr>
              <a:t>ه</a:t>
            </a:r>
            <a:r>
              <a:rPr lang="ar-SA" sz="1800" b="1" dirty="0" smtClean="0">
                <a:solidFill>
                  <a:schemeClr val="tx1"/>
                </a:solidFill>
                <a:cs typeface="B Nazanin" panose="00000400000000000000" pitchFamily="2" charset="-78"/>
              </a:rPr>
              <a:t>. </a:t>
            </a:r>
            <a:endParaRPr lang="fa-IR" sz="1800" b="1" dirty="0" smtClean="0">
              <a:solidFill>
                <a:schemeClr val="tx1"/>
              </a:solidFill>
              <a:cs typeface="B Nazanin" panose="00000400000000000000" pitchFamily="2" charset="-78"/>
            </a:endParaRPr>
          </a:p>
          <a:p>
            <a:pPr algn="just" rtl="1">
              <a:spcBef>
                <a:spcPct val="0"/>
              </a:spcBef>
            </a:pPr>
            <a:r>
              <a:rPr lang="ar-SA" b="1" dirty="0" smtClean="0">
                <a:solidFill>
                  <a:schemeClr val="tx1"/>
                </a:solidFill>
                <a:cs typeface="B Nazanin" panose="00000400000000000000" pitchFamily="2" charset="-78"/>
              </a:rPr>
              <a:t>مسئول پایش در سطح کشور</a:t>
            </a:r>
            <a:r>
              <a:rPr lang="fa-IR" sz="1800" b="1" dirty="0" smtClean="0">
                <a:solidFill>
                  <a:schemeClr val="tx1"/>
                </a:solidFill>
                <a:cs typeface="B Nazanin" panose="00000400000000000000" pitchFamily="2" charset="-78"/>
              </a:rPr>
              <a:t>:</a:t>
            </a:r>
            <a:r>
              <a:rPr lang="ar-SA" sz="1800" b="1" dirty="0" smtClean="0">
                <a:solidFill>
                  <a:schemeClr val="tx1"/>
                </a:solidFill>
                <a:cs typeface="B Nazanin" panose="00000400000000000000" pitchFamily="2" charset="-78"/>
              </a:rPr>
              <a:t> کمیته پایش در سطح وزارت بهداشت، درمان و آموزش پزشکی به ریاست مدیرکل مرکز جوانی جمعیت، سلامت خانواده و مدارس معاونت بهداشت</a:t>
            </a:r>
            <a:r>
              <a:rPr lang="fa-IR" sz="1800" b="1" dirty="0" smtClean="0">
                <a:solidFill>
                  <a:schemeClr val="tx1"/>
                </a:solidFill>
                <a:cs typeface="B Nazanin" panose="00000400000000000000" pitchFamily="2" charset="-78"/>
              </a:rPr>
              <a:t>.</a:t>
            </a:r>
            <a:endParaRPr lang="en-US" sz="1800" b="1" dirty="0" smtClean="0">
              <a:solidFill>
                <a:schemeClr val="tx1"/>
              </a:solidFill>
              <a:cs typeface="B Nazanin" panose="00000400000000000000" pitchFamily="2" charset="-78"/>
            </a:endParaRPr>
          </a:p>
          <a:p>
            <a:pPr algn="just" rtl="1">
              <a:spcBef>
                <a:spcPct val="0"/>
              </a:spcBef>
            </a:pPr>
            <a:r>
              <a:rPr lang="ar-SA" b="1" dirty="0" smtClean="0">
                <a:solidFill>
                  <a:schemeClr val="tx1"/>
                </a:solidFill>
                <a:cs typeface="B Nazanin" panose="00000400000000000000" pitchFamily="2" charset="-78"/>
              </a:rPr>
              <a:t>اعضای این کمیته</a:t>
            </a:r>
            <a:r>
              <a:rPr lang="fa-IR" b="1" dirty="0" smtClean="0">
                <a:solidFill>
                  <a:schemeClr val="tx1"/>
                </a:solidFill>
                <a:cs typeface="B Nazanin" panose="00000400000000000000" pitchFamily="2" charset="-78"/>
              </a:rPr>
              <a:t>:</a:t>
            </a:r>
            <a:r>
              <a:rPr lang="ar-SA" b="1" dirty="0" smtClean="0">
                <a:solidFill>
                  <a:schemeClr val="tx1"/>
                </a:solidFill>
                <a:cs typeface="B Nazanin" panose="00000400000000000000" pitchFamily="2" charset="-78"/>
              </a:rPr>
              <a:t> </a:t>
            </a:r>
            <a:r>
              <a:rPr lang="ar-SA" sz="1800" b="1" dirty="0" smtClean="0">
                <a:solidFill>
                  <a:schemeClr val="tx1"/>
                </a:solidFill>
                <a:cs typeface="B Nazanin" panose="00000400000000000000" pitchFamily="2" charset="-78"/>
              </a:rPr>
              <a:t>(1) اداره سلامت مادران و اداره جوانی جمعیت، مرکز جوانی جمعیت، سلامت خانواده و مدارس معاونت بهداشت، (2) مرکز مدیریت شبکه، (3) دفتر طب ایرانی و مکمل، (4) دفتر بهبود تغذیه، (5) مرکز سلامت محیط و کار، (6) معاونت تحقیقات و فناوری، (7) معاونت آموزشی، (8) مرکز مدیریت آمار و فناوری، (9) معاونت درمان، (10) شورایعالی سلامت و امنیت غذایی کشور. </a:t>
            </a:r>
            <a:endParaRPr lang="fa-IR" sz="1800" b="1" dirty="0" smtClean="0">
              <a:solidFill>
                <a:schemeClr val="tx1"/>
              </a:solidFill>
              <a:cs typeface="B Nazanin" panose="00000400000000000000" pitchFamily="2" charset="-78"/>
            </a:endParaRPr>
          </a:p>
          <a:p>
            <a:pPr marL="0" indent="0" algn="ctr" rtl="1">
              <a:spcBef>
                <a:spcPct val="0"/>
              </a:spcBef>
              <a:buFont typeface="Arial" panose="020B0604020202020204" pitchFamily="34" charset="0"/>
              <a:buNone/>
            </a:pPr>
            <a:endParaRPr lang="fa-IR" sz="1800" b="1" dirty="0" smtClean="0">
              <a:solidFill>
                <a:schemeClr val="tx1"/>
              </a:solidFill>
              <a:cs typeface="B Nazanin" panose="00000400000000000000" pitchFamily="2" charset="-78"/>
            </a:endParaRPr>
          </a:p>
          <a:p>
            <a:pPr marL="0" indent="0" algn="ctr" rtl="1">
              <a:spcBef>
                <a:spcPct val="0"/>
              </a:spcBef>
              <a:buFont typeface="Arial" panose="020B0604020202020204" pitchFamily="34" charset="0"/>
              <a:buNone/>
            </a:pPr>
            <a:r>
              <a:rPr lang="ar-SA" sz="1800" b="1" u="sng" dirty="0" smtClean="0">
                <a:solidFill>
                  <a:schemeClr val="tx1"/>
                </a:solidFill>
                <a:cs typeface="B Nazanin" panose="00000400000000000000" pitchFamily="2" charset="-78"/>
              </a:rPr>
              <a:t>متناظر این نمایندگان در سطح دانشگاه، به عنوان اعضای کمیته پایش دانشگاهی خواهند بود</a:t>
            </a:r>
            <a:r>
              <a:rPr lang="fa-IR" sz="1800" b="1" u="sng" dirty="0" smtClean="0">
                <a:solidFill>
                  <a:schemeClr val="tx1"/>
                </a:solidFill>
                <a:cs typeface="B Nazanin" panose="00000400000000000000" pitchFamily="2" charset="-78"/>
              </a:rPr>
              <a:t>. </a:t>
            </a:r>
          </a:p>
          <a:p>
            <a:pPr marL="0" indent="0" algn="just" rtl="1">
              <a:spcBef>
                <a:spcPct val="0"/>
              </a:spcBef>
              <a:buFont typeface="Arial" panose="020B0604020202020204" pitchFamily="34" charset="0"/>
              <a:buNone/>
            </a:pPr>
            <a:r>
              <a:rPr lang="fa-IR" b="1" dirty="0" smtClean="0">
                <a:solidFill>
                  <a:schemeClr val="tx1"/>
                </a:solidFill>
                <a:cs typeface="B Nazanin" panose="00000400000000000000" pitchFamily="2" charset="-78"/>
              </a:rPr>
              <a:t>شرح وظایف کمیته:</a:t>
            </a:r>
          </a:p>
          <a:p>
            <a:pPr lvl="1" algn="just" rtl="1">
              <a:spcBef>
                <a:spcPct val="0"/>
              </a:spcBef>
            </a:pPr>
            <a:r>
              <a:rPr lang="fa-IR" sz="1400" b="1" dirty="0" smtClean="0">
                <a:solidFill>
                  <a:schemeClr val="tx1"/>
                </a:solidFill>
                <a:cs typeface="B Nazanin" panose="00000400000000000000" pitchFamily="2" charset="-78"/>
              </a:rPr>
              <a:t>طراحی سیاست کلی پایش برنامه جامع مهار، پایش، پیشگیری و کاهش سقط خود به خودی جنین.</a:t>
            </a:r>
            <a:endParaRPr lang="en-US" sz="1400" b="1" dirty="0" smtClean="0">
              <a:solidFill>
                <a:schemeClr val="tx1"/>
              </a:solidFill>
              <a:cs typeface="B Nazanin" panose="00000400000000000000" pitchFamily="2" charset="-78"/>
            </a:endParaRPr>
          </a:p>
          <a:p>
            <a:pPr lvl="1" algn="just" rtl="1">
              <a:spcBef>
                <a:spcPct val="0"/>
              </a:spcBef>
            </a:pPr>
            <a:r>
              <a:rPr lang="fa-IR" sz="1400" b="1" dirty="0" smtClean="0">
                <a:solidFill>
                  <a:schemeClr val="tx1"/>
                </a:solidFill>
                <a:cs typeface="B Nazanin" panose="00000400000000000000" pitchFamily="2" charset="-78"/>
              </a:rPr>
              <a:t>تدوین فرآیند اجرایی پایش برنامه جامع مهار، پایش، پیشگیری و کاهش سقط خود به خودی جنین.</a:t>
            </a:r>
            <a:endParaRPr lang="en-US" sz="1400" b="1" dirty="0" smtClean="0">
              <a:solidFill>
                <a:schemeClr val="tx1"/>
              </a:solidFill>
              <a:cs typeface="B Nazanin" panose="00000400000000000000" pitchFamily="2" charset="-78"/>
            </a:endParaRPr>
          </a:p>
          <a:p>
            <a:pPr lvl="1" algn="just" rtl="1">
              <a:spcBef>
                <a:spcPct val="0"/>
              </a:spcBef>
            </a:pPr>
            <a:r>
              <a:rPr lang="fa-IR" sz="1400" b="1" dirty="0" smtClean="0">
                <a:solidFill>
                  <a:schemeClr val="tx1"/>
                </a:solidFill>
                <a:cs typeface="B Nazanin" panose="00000400000000000000" pitchFamily="2" charset="-78"/>
              </a:rPr>
              <a:t>احصا و رصد شاخص‌های اجرایی در سطح اول نظام ارایه خدمت شبکه.</a:t>
            </a:r>
            <a:endParaRPr lang="en-US" sz="1400" b="1" dirty="0" smtClean="0">
              <a:solidFill>
                <a:schemeClr val="tx1"/>
              </a:solidFill>
              <a:cs typeface="B Nazanin" panose="00000400000000000000" pitchFamily="2" charset="-78"/>
            </a:endParaRPr>
          </a:p>
          <a:p>
            <a:pPr lvl="1" algn="just" rtl="1">
              <a:spcBef>
                <a:spcPct val="0"/>
              </a:spcBef>
            </a:pPr>
            <a:r>
              <a:rPr lang="fa-IR" sz="1400" b="1" dirty="0" smtClean="0">
                <a:solidFill>
                  <a:schemeClr val="tx1"/>
                </a:solidFill>
                <a:cs typeface="B Nazanin" panose="00000400000000000000" pitchFamily="2" charset="-78"/>
              </a:rPr>
              <a:t>احصا و رصد شاخص‌های بین بخشی.</a:t>
            </a:r>
            <a:endParaRPr lang="en-US" sz="1400" b="1" dirty="0" smtClean="0">
              <a:solidFill>
                <a:schemeClr val="tx1"/>
              </a:solidFill>
              <a:cs typeface="B Nazanin" panose="00000400000000000000" pitchFamily="2" charset="-78"/>
            </a:endParaRPr>
          </a:p>
          <a:p>
            <a:pPr lvl="1" algn="just" rtl="1">
              <a:spcBef>
                <a:spcPct val="0"/>
              </a:spcBef>
            </a:pPr>
            <a:r>
              <a:rPr lang="ar-SA" sz="1400" b="1" dirty="0" smtClean="0">
                <a:solidFill>
                  <a:schemeClr val="tx1"/>
                </a:solidFill>
                <a:cs typeface="B Nazanin" panose="00000400000000000000" pitchFamily="2" charset="-78"/>
              </a:rPr>
              <a:t>تهیه گزارش برای ارایه به نهادهای نظارتی و بالا دستی</a:t>
            </a:r>
            <a:r>
              <a:rPr lang="fa-IR" sz="1400" b="1" dirty="0" smtClean="0">
                <a:solidFill>
                  <a:schemeClr val="tx1"/>
                </a:solidFill>
                <a:cs typeface="B Nazanin" panose="00000400000000000000" pitchFamily="2" charset="-78"/>
              </a:rPr>
              <a:t>.</a:t>
            </a:r>
            <a:endParaRPr lang="en-US" sz="1600" b="1" dirty="0" smtClean="0">
              <a:solidFill>
                <a:schemeClr val="tx1"/>
              </a:solidFill>
              <a:cs typeface="B Nazanin" panose="00000400000000000000" pitchFamily="2" charset="-78"/>
            </a:endParaRPr>
          </a:p>
          <a:p>
            <a:pPr marL="342900" lvl="1" indent="0" algn="just" rtl="1">
              <a:spcBef>
                <a:spcPct val="0"/>
              </a:spcBef>
              <a:buFont typeface="Arial" panose="020B0604020202020204" pitchFamily="34" charset="0"/>
              <a:buNone/>
            </a:pPr>
            <a:endParaRPr lang="en-US" b="1" dirty="0">
              <a:solidFill>
                <a:schemeClr val="accent1">
                  <a:lumMod val="20000"/>
                  <a:lumOff val="80000"/>
                </a:schemeClr>
              </a:solidFill>
              <a:cs typeface="B Nazanin" panose="00000400000000000000" pitchFamily="2" charset="-78"/>
            </a:endParaRPr>
          </a:p>
        </p:txBody>
      </p:sp>
    </p:spTree>
    <p:extLst>
      <p:ext uri="{BB962C8B-B14F-4D97-AF65-F5344CB8AC3E}">
        <p14:creationId xmlns:p14="http://schemas.microsoft.com/office/powerpoint/2010/main" val="40899162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43000" y="-1143000"/>
            <a:ext cx="6858000" cy="9144000"/>
          </a:xfrm>
          <a:prstGeom prst="rect">
            <a:avLst/>
          </a:prstGeom>
        </p:spPr>
      </p:pic>
      <p:sp>
        <p:nvSpPr>
          <p:cNvPr id="7" name="TextBox 6"/>
          <p:cNvSpPr txBox="1"/>
          <p:nvPr/>
        </p:nvSpPr>
        <p:spPr>
          <a:xfrm>
            <a:off x="-612576" y="1628800"/>
            <a:ext cx="6696744" cy="769441"/>
          </a:xfrm>
          <a:prstGeom prst="rect">
            <a:avLst/>
          </a:prstGeom>
          <a:noFill/>
        </p:spPr>
        <p:txBody>
          <a:bodyPr wrap="square" rtlCol="0">
            <a:spAutoFit/>
          </a:bodyPr>
          <a:lstStyle/>
          <a:p>
            <a:pPr algn="ctr"/>
            <a:r>
              <a:rPr lang="fa-IR" sz="4400" b="1" dirty="0">
                <a:solidFill>
                  <a:srgbClr val="FFC000"/>
                </a:solidFill>
                <a:cs typeface="B Titr" panose="00000700000000000000" pitchFamily="2" charset="-78"/>
              </a:rPr>
              <a:t>شاد و سلامت باشید</a:t>
            </a:r>
            <a:endParaRPr lang="en-US" sz="4400" b="1" dirty="0">
              <a:solidFill>
                <a:srgbClr val="FFC000"/>
              </a:solidFill>
              <a:cs typeface="B Titr" panose="00000700000000000000" pitchFamily="2" charset="-78"/>
            </a:endParaRPr>
          </a:p>
        </p:txBody>
      </p:sp>
    </p:spTree>
    <p:extLst>
      <p:ext uri="{BB962C8B-B14F-4D97-AF65-F5344CB8AC3E}">
        <p14:creationId xmlns:p14="http://schemas.microsoft.com/office/powerpoint/2010/main" val="3533498523"/>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763814" cy="771636"/>
          </a:xfrm>
        </p:spPr>
        <p:txBody>
          <a:bodyPr>
            <a:normAutofit/>
          </a:bodyPr>
          <a:lstStyle/>
          <a:p>
            <a:r>
              <a:rPr lang="fa-IR" sz="3600" dirty="0">
                <a:cs typeface="B Titr" panose="00000700000000000000" pitchFamily="2" charset="-78"/>
              </a:rPr>
              <a:t>تعاریف و اصطلاحات کلی برنامه</a:t>
            </a:r>
            <a:endParaRPr lang="en-US" sz="3600" dirty="0">
              <a:cs typeface="B Titr" panose="00000700000000000000" pitchFamily="2" charset="-78"/>
            </a:endParaRPr>
          </a:p>
        </p:txBody>
      </p:sp>
      <p:sp>
        <p:nvSpPr>
          <p:cNvPr id="3" name="Text Placeholder 2"/>
          <p:cNvSpPr>
            <a:spLocks noGrp="1"/>
          </p:cNvSpPr>
          <p:nvPr>
            <p:ph type="body" idx="1"/>
          </p:nvPr>
        </p:nvSpPr>
        <p:spPr>
          <a:xfrm>
            <a:off x="533401" y="1524000"/>
            <a:ext cx="8001000" cy="4800600"/>
          </a:xfrm>
        </p:spPr>
        <p:txBody>
          <a:bodyPr>
            <a:normAutofit/>
          </a:bodyPr>
          <a:lstStyle/>
          <a:p>
            <a:pPr algn="just" rtl="1">
              <a:lnSpc>
                <a:spcPct val="200000"/>
              </a:lnSpc>
            </a:pPr>
            <a:r>
              <a:rPr lang="fa-IR" sz="2400" dirty="0">
                <a:solidFill>
                  <a:schemeClr val="tx1"/>
                </a:solidFill>
                <a:cs typeface="B Nazanin" panose="00000400000000000000" pitchFamily="2" charset="-78"/>
              </a:rPr>
              <a:t>سقط </a:t>
            </a:r>
            <a:r>
              <a:rPr lang="fa-IR" sz="2400" dirty="0" smtClean="0">
                <a:solidFill>
                  <a:schemeClr val="tx1"/>
                </a:solidFill>
                <a:cs typeface="B Nazanin" panose="00000400000000000000" pitchFamily="2" charset="-78"/>
              </a:rPr>
              <a:t>خودبه‌خود: ازاختلالات </a:t>
            </a:r>
            <a:r>
              <a:rPr lang="fa-IR" sz="2400" dirty="0">
                <a:solidFill>
                  <a:schemeClr val="tx1"/>
                </a:solidFill>
                <a:cs typeface="B Nazanin" panose="00000400000000000000" pitchFamily="2" charset="-78"/>
              </a:rPr>
              <a:t>مراحل ابتدایی بارداری، به‌عنوان خاتمه یافتن خود‌به‌خود بارداری قبل از 22 هفته در غیاب معیارهای طبی انتخابی یا اقدامات جراحی برای پایان دادن به  بارداری. </a:t>
            </a:r>
          </a:p>
          <a:p>
            <a:pPr algn="just" rtl="1">
              <a:lnSpc>
                <a:spcPct val="200000"/>
              </a:lnSpc>
            </a:pPr>
            <a:r>
              <a:rPr lang="fa-IR" sz="2400" dirty="0">
                <a:solidFill>
                  <a:schemeClr val="tx1"/>
                </a:solidFill>
                <a:cs typeface="B Nazanin" panose="00000400000000000000" pitchFamily="2" charset="-78"/>
              </a:rPr>
              <a:t>س</a:t>
            </a:r>
            <a:r>
              <a:rPr lang="fa-IR" sz="2400" dirty="0" smtClean="0">
                <a:solidFill>
                  <a:schemeClr val="tx1"/>
                </a:solidFill>
                <a:cs typeface="B Nazanin" panose="00000400000000000000" pitchFamily="2" charset="-78"/>
              </a:rPr>
              <a:t>قط </a:t>
            </a:r>
            <a:r>
              <a:rPr lang="fa-IR" sz="2400" dirty="0">
                <a:solidFill>
                  <a:schemeClr val="tx1"/>
                </a:solidFill>
                <a:cs typeface="B Nazanin" panose="00000400000000000000" pitchFamily="2" charset="-78"/>
              </a:rPr>
              <a:t>مکرر: از دست دادن دو یا بیش از دو بارداری پشت سرهم و/یا سابقه یک سقط بالای 10 هفته.</a:t>
            </a:r>
          </a:p>
          <a:p>
            <a:pPr algn="just" rtl="1"/>
            <a:endParaRPr lang="en-US" dirty="0"/>
          </a:p>
        </p:txBody>
      </p:sp>
    </p:spTree>
    <p:extLst>
      <p:ext uri="{BB962C8B-B14F-4D97-AF65-F5344CB8AC3E}">
        <p14:creationId xmlns:p14="http://schemas.microsoft.com/office/powerpoint/2010/main" val="2234318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2765" y="288073"/>
            <a:ext cx="7763814" cy="619236"/>
          </a:xfrm>
        </p:spPr>
        <p:txBody>
          <a:bodyPr>
            <a:normAutofit fontScale="90000"/>
          </a:bodyPr>
          <a:lstStyle/>
          <a:p>
            <a:r>
              <a:rPr lang="fa-IR" dirty="0"/>
              <a:t> </a:t>
            </a:r>
            <a:r>
              <a:rPr lang="fa-IR" dirty="0">
                <a:cs typeface="B Titr" panose="00000700000000000000" pitchFamily="2" charset="-78"/>
              </a:rPr>
              <a:t>فراوانی </a:t>
            </a:r>
            <a:r>
              <a:rPr lang="fa-IR" dirty="0" smtClean="0">
                <a:cs typeface="B Titr" panose="00000700000000000000" pitchFamily="2" charset="-78"/>
              </a:rPr>
              <a:t>سقط خودبخودی</a:t>
            </a:r>
            <a:endParaRPr lang="en-US" dirty="0">
              <a:cs typeface="B Titr" panose="00000700000000000000" pitchFamily="2" charset="-78"/>
            </a:endParaRPr>
          </a:p>
        </p:txBody>
      </p:sp>
      <p:sp>
        <p:nvSpPr>
          <p:cNvPr id="3" name="Text Placeholder 2"/>
          <p:cNvSpPr>
            <a:spLocks noGrp="1"/>
          </p:cNvSpPr>
          <p:nvPr>
            <p:ph type="body" idx="1"/>
          </p:nvPr>
        </p:nvSpPr>
        <p:spPr>
          <a:xfrm>
            <a:off x="609600" y="924036"/>
            <a:ext cx="7846979" cy="5552964"/>
          </a:xfrm>
        </p:spPr>
        <p:txBody>
          <a:bodyPr>
            <a:normAutofit fontScale="92500" lnSpcReduction="20000"/>
          </a:bodyPr>
          <a:lstStyle/>
          <a:p>
            <a:pPr lvl="1" algn="just" rtl="1">
              <a:lnSpc>
                <a:spcPct val="150000"/>
              </a:lnSpc>
            </a:pPr>
            <a:r>
              <a:rPr lang="fa-IR" sz="2300" dirty="0" smtClean="0">
                <a:solidFill>
                  <a:schemeClr val="tx1"/>
                </a:solidFill>
                <a:cs typeface="B Nazanin" panose="00000400000000000000" pitchFamily="2" charset="-78"/>
              </a:rPr>
              <a:t>در </a:t>
            </a:r>
            <a:r>
              <a:rPr lang="fa-IR" sz="2300" dirty="0">
                <a:solidFill>
                  <a:schemeClr val="tx1"/>
                </a:solidFill>
                <a:cs typeface="B Nazanin" panose="00000400000000000000" pitchFamily="2" charset="-78"/>
              </a:rPr>
              <a:t>کل، حدود 20% از زنان باردار تا قبل از هفته 20 بارداری درجاتی از خونریزی را تجربه خواهند کرد که به‌طور تخمینی نیمی از این بارداری‌ها به سقط خودبه‌خود ختم خواهند شد. </a:t>
            </a:r>
          </a:p>
          <a:p>
            <a:pPr lvl="1" algn="just" rtl="1">
              <a:lnSpc>
                <a:spcPct val="150000"/>
              </a:lnSpc>
            </a:pPr>
            <a:r>
              <a:rPr lang="fa-IR" sz="2300" dirty="0">
                <a:solidFill>
                  <a:schemeClr val="tx1"/>
                </a:solidFill>
                <a:cs typeface="B Nazanin" panose="00000400000000000000" pitchFamily="2" charset="-78"/>
              </a:rPr>
              <a:t>برآوردها مطرح می‌نمایند که حدود 11 تا 31% از بارداری‌های تشخیص داده شده، به سقط خود‌به‌خود می‌انجامند. </a:t>
            </a:r>
          </a:p>
          <a:p>
            <a:pPr lvl="1" algn="just" rtl="1">
              <a:lnSpc>
                <a:spcPct val="150000"/>
              </a:lnSpc>
            </a:pPr>
            <a:r>
              <a:rPr lang="fa-IR" sz="2300" dirty="0">
                <a:solidFill>
                  <a:schemeClr val="tx1"/>
                </a:solidFill>
                <a:cs typeface="B Nazanin" panose="00000400000000000000" pitchFamily="2" charset="-78"/>
              </a:rPr>
              <a:t>بیش از 80% سقط‌های خود‌به‌خود در 12 هفته اول بارداری اتفاق می‌افتند. </a:t>
            </a:r>
          </a:p>
          <a:p>
            <a:pPr lvl="1" algn="just" rtl="1">
              <a:lnSpc>
                <a:spcPct val="150000"/>
              </a:lnSpc>
            </a:pPr>
            <a:r>
              <a:rPr lang="fa-IR" sz="2300" dirty="0">
                <a:solidFill>
                  <a:schemeClr val="tx1"/>
                </a:solidFill>
                <a:cs typeface="B Nazanin" panose="00000400000000000000" pitchFamily="2" charset="-78"/>
              </a:rPr>
              <a:t>در حال حاضر، مطالعه جامع و کاملی به‌تفکیک استان‌های کشور در زمینه سقط خود به خود وجود ندارد؛ تنها نتایج برخی از مطالعات مقطعی در دسترس است</a:t>
            </a:r>
            <a:r>
              <a:rPr lang="fa-IR" sz="2300" dirty="0" smtClean="0">
                <a:solidFill>
                  <a:schemeClr val="tx1"/>
                </a:solidFill>
                <a:cs typeface="B Nazanin" panose="00000400000000000000" pitchFamily="2" charset="-78"/>
              </a:rPr>
              <a:t>:</a:t>
            </a:r>
            <a:endParaRPr lang="fa-IR" sz="2300" dirty="0">
              <a:solidFill>
                <a:schemeClr val="tx1"/>
              </a:solidFill>
              <a:cs typeface="B Nazanin" panose="00000400000000000000" pitchFamily="2" charset="-78"/>
            </a:endParaRPr>
          </a:p>
          <a:p>
            <a:pPr lvl="1" algn="just" rtl="1">
              <a:lnSpc>
                <a:spcPct val="150000"/>
              </a:lnSpc>
            </a:pPr>
            <a:r>
              <a:rPr lang="fa-IR" sz="2300" dirty="0">
                <a:solidFill>
                  <a:schemeClr val="tx1"/>
                </a:solidFill>
                <a:cs typeface="B Nazanin" panose="00000400000000000000" pitchFamily="2" charset="-78"/>
              </a:rPr>
              <a:t>نتایج مطالعه‌ مقطعی، سال 2020 بر روی 5.848 زن در بیمارستان‌های دانشگاه‌های علوم پزشکی </a:t>
            </a:r>
            <a:r>
              <a:rPr lang="fa-IR" sz="2300" dirty="0" smtClean="0">
                <a:solidFill>
                  <a:schemeClr val="tx1"/>
                </a:solidFill>
                <a:cs typeface="B Nazanin" panose="00000400000000000000" pitchFamily="2" charset="-78"/>
              </a:rPr>
              <a:t>شیراز فراوانی </a:t>
            </a:r>
            <a:r>
              <a:rPr lang="fa-IR" sz="2300" dirty="0">
                <a:solidFill>
                  <a:schemeClr val="tx1"/>
                </a:solidFill>
                <a:cs typeface="B Nazanin" panose="00000400000000000000" pitchFamily="2" charset="-78"/>
              </a:rPr>
              <a:t>سقط‌های خود‌به‌خود، 1.8%  اعلام شد. </a:t>
            </a:r>
          </a:p>
          <a:p>
            <a:pPr lvl="1" algn="just" rtl="1">
              <a:lnSpc>
                <a:spcPct val="150000"/>
              </a:lnSpc>
            </a:pPr>
            <a:r>
              <a:rPr lang="fa-IR" sz="2300" dirty="0">
                <a:solidFill>
                  <a:schemeClr val="tx1"/>
                </a:solidFill>
                <a:cs typeface="B Nazanin" panose="00000400000000000000" pitchFamily="2" charset="-78"/>
              </a:rPr>
              <a:t>مطالعه‌ایی در کرمان</a:t>
            </a:r>
            <a:r>
              <a:rPr lang="en-US" sz="2300" dirty="0">
                <a:solidFill>
                  <a:schemeClr val="tx1"/>
                </a:solidFill>
                <a:cs typeface="B Nazanin" panose="00000400000000000000" pitchFamily="2" charset="-78"/>
              </a:rPr>
              <a:t> </a:t>
            </a:r>
            <a:r>
              <a:rPr lang="fa-IR" sz="2300" dirty="0">
                <a:solidFill>
                  <a:schemeClr val="tx1"/>
                </a:solidFill>
                <a:cs typeface="B Nazanin" panose="00000400000000000000" pitchFamily="2" charset="-78"/>
              </a:rPr>
              <a:t> بر روی 1.020 زن طی سال </a:t>
            </a:r>
            <a:r>
              <a:rPr lang="fa-IR" sz="2300" dirty="0" smtClean="0">
                <a:solidFill>
                  <a:schemeClr val="tx1"/>
                </a:solidFill>
                <a:cs typeface="B Nazanin" panose="00000400000000000000" pitchFamily="2" charset="-78"/>
              </a:rPr>
              <a:t>2016: میزان </a:t>
            </a:r>
            <a:r>
              <a:rPr lang="fa-IR" sz="2300" dirty="0">
                <a:solidFill>
                  <a:schemeClr val="tx1"/>
                </a:solidFill>
                <a:cs typeface="B Nazanin" panose="00000400000000000000" pitchFamily="2" charset="-78"/>
              </a:rPr>
              <a:t>سقط خود‌به‌خود به ازای هر 1.000 زن در سن باروری بین 11 تا 15 برآورد شد</a:t>
            </a:r>
            <a:r>
              <a:rPr lang="fa-IR" sz="2300" dirty="0" smtClean="0">
                <a:solidFill>
                  <a:schemeClr val="tx1"/>
                </a:solidFill>
                <a:cs typeface="B Nazanin" panose="00000400000000000000" pitchFamily="2" charset="-78"/>
              </a:rPr>
              <a:t>.</a:t>
            </a:r>
            <a:endParaRPr lang="fa-IR" sz="2300" dirty="0">
              <a:solidFill>
                <a:schemeClr val="tx1"/>
              </a:solidFill>
              <a:cs typeface="B Nazanin" panose="00000400000000000000" pitchFamily="2" charset="-78"/>
            </a:endParaRPr>
          </a:p>
        </p:txBody>
      </p:sp>
    </p:spTree>
    <p:extLst>
      <p:ext uri="{BB962C8B-B14F-4D97-AF65-F5344CB8AC3E}">
        <p14:creationId xmlns:p14="http://schemas.microsoft.com/office/powerpoint/2010/main" val="41690107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985" y="381000"/>
            <a:ext cx="7763814" cy="619236"/>
          </a:xfrm>
        </p:spPr>
        <p:txBody>
          <a:bodyPr>
            <a:normAutofit/>
          </a:bodyPr>
          <a:lstStyle/>
          <a:p>
            <a:r>
              <a:rPr lang="fa-IR" sz="3600" dirty="0">
                <a:cs typeface="B Titr" panose="00000700000000000000" pitchFamily="2" charset="-78"/>
              </a:rPr>
              <a:t>علل و عوامل تاثیرگذار بر سقط </a:t>
            </a:r>
            <a:r>
              <a:rPr lang="fa-IR" sz="3600" dirty="0" smtClean="0">
                <a:cs typeface="B Titr" panose="00000700000000000000" pitchFamily="2" charset="-78"/>
              </a:rPr>
              <a:t>خود‌به‌خود</a:t>
            </a:r>
            <a:endParaRPr lang="en-US" sz="3600" dirty="0">
              <a:cs typeface="B Titr" panose="00000700000000000000" pitchFamily="2" charset="-78"/>
            </a:endParaRPr>
          </a:p>
        </p:txBody>
      </p:sp>
      <p:sp>
        <p:nvSpPr>
          <p:cNvPr id="3" name="Text Placeholder 2"/>
          <p:cNvSpPr>
            <a:spLocks noGrp="1"/>
          </p:cNvSpPr>
          <p:nvPr>
            <p:ph type="body" idx="1"/>
          </p:nvPr>
        </p:nvSpPr>
        <p:spPr>
          <a:xfrm>
            <a:off x="457200" y="1066800"/>
            <a:ext cx="8229599" cy="5181600"/>
          </a:xfrm>
        </p:spPr>
        <p:txBody>
          <a:bodyPr>
            <a:normAutofit fontScale="85000" lnSpcReduction="20000"/>
          </a:bodyPr>
          <a:lstStyle/>
          <a:p>
            <a:pPr algn="r" rtl="1"/>
            <a:r>
              <a:rPr lang="fa-IR" sz="2600" dirty="0">
                <a:solidFill>
                  <a:srgbClr val="001400"/>
                </a:solidFill>
                <a:cs typeface="B Nazanin" panose="00000400000000000000" pitchFamily="2" charset="-78"/>
              </a:rPr>
              <a:t>سه ماهه اول: شایع‌ترین علت اختلالات کروموزمی حدود 50% موارد سقط خود‌به‌خود در سه ماهه اول</a:t>
            </a:r>
          </a:p>
          <a:p>
            <a:pPr algn="r" rtl="1"/>
            <a:r>
              <a:rPr lang="fa-IR" sz="2600" dirty="0">
                <a:solidFill>
                  <a:srgbClr val="001400"/>
                </a:solidFill>
                <a:cs typeface="B Nazanin" panose="00000400000000000000" pitchFamily="2" charset="-78"/>
              </a:rPr>
              <a:t>سه ماهه دوم: شایع ترین علت  بیماری‌های سیستمیک مادر، اختلالات جفتی و سایر اختلالات آناتومیک رحمی</a:t>
            </a:r>
          </a:p>
          <a:p>
            <a:pPr algn="r" rtl="1"/>
            <a:r>
              <a:rPr lang="fa-IR" sz="2600" u="sng" dirty="0">
                <a:solidFill>
                  <a:srgbClr val="001400"/>
                </a:solidFill>
                <a:cs typeface="B Nazanin" panose="00000400000000000000" pitchFamily="2" charset="-78"/>
              </a:rPr>
              <a:t>بیماری های مادر شامل </a:t>
            </a:r>
            <a:r>
              <a:rPr lang="fa-IR" sz="2600" u="sng" dirty="0" smtClean="0">
                <a:solidFill>
                  <a:srgbClr val="001400"/>
                </a:solidFill>
                <a:cs typeface="B Nazanin" panose="00000400000000000000" pitchFamily="2" charset="-78"/>
              </a:rPr>
              <a:t>:</a:t>
            </a:r>
            <a:endParaRPr lang="fa-IR" sz="2600" u="sng" dirty="0">
              <a:solidFill>
                <a:srgbClr val="001400"/>
              </a:solidFill>
              <a:cs typeface="B Nazanin" panose="00000400000000000000" pitchFamily="2" charset="-78"/>
            </a:endParaRPr>
          </a:p>
          <a:p>
            <a:pPr algn="r" rtl="1"/>
            <a:r>
              <a:rPr lang="fa-IR" sz="2600" dirty="0">
                <a:solidFill>
                  <a:srgbClr val="001400"/>
                </a:solidFill>
                <a:cs typeface="B Nazanin" panose="00000400000000000000" pitchFamily="2" charset="-78"/>
              </a:rPr>
              <a:t>اختلالات غدد درون ریز مانند کم کاری تیروئید، دیابت شیرین و ...</a:t>
            </a:r>
          </a:p>
          <a:p>
            <a:pPr algn="r" rtl="1"/>
            <a:r>
              <a:rPr lang="fa-IR" sz="2600" dirty="0">
                <a:solidFill>
                  <a:srgbClr val="001400"/>
                </a:solidFill>
                <a:cs typeface="B Nazanin" panose="00000400000000000000" pitchFamily="2" charset="-78"/>
              </a:rPr>
              <a:t>عفونت ها شامل تورچ، توکسوپلاسموزیس، روبلا، سیفلیس و ...</a:t>
            </a:r>
          </a:p>
          <a:p>
            <a:pPr algn="r" rtl="1"/>
            <a:r>
              <a:rPr lang="fa-IR" sz="2600" dirty="0">
                <a:solidFill>
                  <a:srgbClr val="001400"/>
                </a:solidFill>
                <a:cs typeface="B Nazanin" panose="00000400000000000000" pitchFamily="2" charset="-78"/>
              </a:rPr>
              <a:t>بیماری های ایمنولوژیک مانند بیماری های اتوایمیون</a:t>
            </a:r>
          </a:p>
          <a:p>
            <a:pPr algn="r" rtl="1"/>
            <a:r>
              <a:rPr lang="fa-IR" sz="2600" dirty="0">
                <a:solidFill>
                  <a:srgbClr val="001400"/>
                </a:solidFill>
                <a:cs typeface="B Nazanin" panose="00000400000000000000" pitchFamily="2" charset="-78"/>
              </a:rPr>
              <a:t>اختلالات رحمی مانند ناهنجاری های بدو تولد یا اکتسابی رحمی</a:t>
            </a:r>
          </a:p>
          <a:p>
            <a:pPr algn="r" rtl="1"/>
            <a:r>
              <a:rPr lang="fa-IR" sz="2600" dirty="0">
                <a:solidFill>
                  <a:srgbClr val="001400"/>
                </a:solidFill>
                <a:cs typeface="B Nazanin" panose="00000400000000000000" pitchFamily="2" charset="-78"/>
              </a:rPr>
              <a:t>برخی از داروها مانند رتینوئیدها، متوترکسات و ...</a:t>
            </a:r>
          </a:p>
          <a:p>
            <a:pPr algn="r" rtl="1"/>
            <a:r>
              <a:rPr lang="fa-IR" sz="2600" dirty="0">
                <a:solidFill>
                  <a:srgbClr val="001400"/>
                </a:solidFill>
                <a:cs typeface="B Nazanin" panose="00000400000000000000" pitchFamily="2" charset="-78"/>
              </a:rPr>
              <a:t>عوامل محیط و  اجتماعی مانند مواجهه با تشعشعات، سموم، استرس، سوء مصرف مواد، استعمال سیگار و </a:t>
            </a:r>
            <a:r>
              <a:rPr lang="fa-IR" sz="2600" dirty="0" smtClean="0">
                <a:solidFill>
                  <a:srgbClr val="001400"/>
                </a:solidFill>
                <a:cs typeface="B Nazanin" panose="00000400000000000000" pitchFamily="2" charset="-78"/>
              </a:rPr>
              <a:t>...</a:t>
            </a:r>
            <a:endParaRPr lang="fa-IR" sz="2600" dirty="0">
              <a:solidFill>
                <a:srgbClr val="001400"/>
              </a:solidFill>
              <a:cs typeface="B Nazanin" panose="00000400000000000000" pitchFamily="2" charset="-78"/>
            </a:endParaRPr>
          </a:p>
        </p:txBody>
      </p:sp>
    </p:spTree>
    <p:extLst>
      <p:ext uri="{BB962C8B-B14F-4D97-AF65-F5344CB8AC3E}">
        <p14:creationId xmlns:p14="http://schemas.microsoft.com/office/powerpoint/2010/main" val="4105992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458200" cy="5029200"/>
          </a:xfrm>
        </p:spPr>
        <p:txBody>
          <a:bodyPr>
            <a:noAutofit/>
          </a:bodyPr>
          <a:lstStyle/>
          <a:p>
            <a:pPr algn="r" rtl="1">
              <a:lnSpc>
                <a:spcPct val="250000"/>
              </a:lnSpc>
            </a:pPr>
            <a:r>
              <a:rPr lang="fa-IR" sz="2000" b="1" u="sng" dirty="0">
                <a:latin typeface="+mn-lt"/>
                <a:ea typeface="+mn-ea"/>
                <a:cs typeface="B Nazanin" panose="00000400000000000000" pitchFamily="2" charset="-78"/>
              </a:rPr>
              <a:t>اکثر سقط‌های زودهنگام از اختلالات ژنتیکی غالبا </a:t>
            </a:r>
            <a:r>
              <a:rPr lang="fa-IR" sz="2000" b="1" u="sng" dirty="0">
                <a:solidFill>
                  <a:srgbClr val="FF0000"/>
                </a:solidFill>
                <a:latin typeface="+mn-lt"/>
                <a:ea typeface="+mn-ea"/>
                <a:cs typeface="B Nazanin" panose="00000400000000000000" pitchFamily="2" charset="-78"/>
              </a:rPr>
              <a:t>تصادفی</a:t>
            </a:r>
            <a:r>
              <a:rPr lang="fa-IR" sz="2000" b="1" u="sng" dirty="0">
                <a:latin typeface="+mn-lt"/>
                <a:ea typeface="+mn-ea"/>
                <a:cs typeface="B Nazanin" panose="00000400000000000000" pitchFamily="2" charset="-78"/>
              </a:rPr>
              <a:t> نشات می‌گیرند</a:t>
            </a:r>
            <a:r>
              <a:rPr lang="fa-IR" sz="2000" b="1" u="sng" dirty="0" smtClean="0">
                <a:latin typeface="+mn-lt"/>
                <a:ea typeface="+mn-ea"/>
                <a:cs typeface="B Nazanin" panose="00000400000000000000" pitchFamily="2" charset="-78"/>
              </a:rPr>
              <a:t>،</a:t>
            </a:r>
            <a:r>
              <a:rPr lang="fa-IR" sz="2000" b="1" dirty="0">
                <a:latin typeface="+mn-lt"/>
                <a:ea typeface="+mn-ea"/>
                <a:cs typeface="B Nazanin" panose="00000400000000000000" pitchFamily="2" charset="-78"/>
              </a:rPr>
              <a:t/>
            </a:r>
            <a:br>
              <a:rPr lang="fa-IR" sz="2000" b="1" dirty="0">
                <a:latin typeface="+mn-lt"/>
                <a:ea typeface="+mn-ea"/>
                <a:cs typeface="B Nazanin" panose="00000400000000000000" pitchFamily="2" charset="-78"/>
              </a:rPr>
            </a:br>
            <a:r>
              <a:rPr lang="fa-IR" sz="2000" b="1" u="sng" dirty="0">
                <a:latin typeface="+mn-lt"/>
                <a:ea typeface="+mn-ea"/>
                <a:cs typeface="B Nazanin" panose="00000400000000000000" pitchFamily="2" charset="-78"/>
              </a:rPr>
              <a:t> اما احتمال دخالت یک علت تکراری و احتمالا قابل اصلاح در موارد زیر بیشتر </a:t>
            </a:r>
            <a:r>
              <a:rPr lang="fa-IR" sz="2000" b="1" u="sng" dirty="0" smtClean="0">
                <a:latin typeface="+mn-lt"/>
                <a:ea typeface="+mn-ea"/>
                <a:cs typeface="B Nazanin" panose="00000400000000000000" pitchFamily="2" charset="-78"/>
              </a:rPr>
              <a:t>است:</a:t>
            </a:r>
            <a:r>
              <a:rPr lang="fa-IR" sz="2000" b="1" dirty="0">
                <a:latin typeface="+mn-lt"/>
                <a:ea typeface="+mn-ea"/>
                <a:cs typeface="B Nazanin" panose="00000400000000000000" pitchFamily="2" charset="-78"/>
              </a:rPr>
              <a:t/>
            </a:r>
            <a:br>
              <a:rPr lang="fa-IR" sz="2000" b="1" dirty="0">
                <a:latin typeface="+mn-lt"/>
                <a:ea typeface="+mn-ea"/>
                <a:cs typeface="B Nazanin" panose="00000400000000000000" pitchFamily="2" charset="-78"/>
              </a:rPr>
            </a:br>
            <a:r>
              <a:rPr lang="fa-IR" sz="2000" b="1" dirty="0">
                <a:latin typeface="+mn-lt"/>
                <a:ea typeface="+mn-ea"/>
                <a:cs typeface="B Nazanin" panose="00000400000000000000" pitchFamily="2" charset="-78"/>
              </a:rPr>
              <a:t>در زنانی که سقط مکرر (</a:t>
            </a:r>
            <a:r>
              <a:rPr lang="ar-SA" sz="2000" b="1" dirty="0">
                <a:latin typeface="+mn-lt"/>
                <a:ea typeface="+mn-ea"/>
                <a:cs typeface="B Nazanin" panose="00000400000000000000" pitchFamily="2" charset="-78"/>
              </a:rPr>
              <a:t>سقط متوالی 2 بار یا بیشتر</a:t>
            </a:r>
            <a:r>
              <a:rPr lang="fa-IR" sz="2000" b="1" dirty="0">
                <a:latin typeface="+mn-lt"/>
                <a:ea typeface="+mn-ea"/>
                <a:cs typeface="B Nazanin" panose="00000400000000000000" pitchFamily="2" charset="-78"/>
              </a:rPr>
              <a:t>) دارند و یا </a:t>
            </a:r>
            <a:r>
              <a:rPr lang="fa-IR" sz="2000" b="1" dirty="0" smtClean="0">
                <a:latin typeface="+mn-lt"/>
                <a:ea typeface="+mn-ea"/>
                <a:cs typeface="B Nazanin" panose="00000400000000000000" pitchFamily="2" charset="-78"/>
              </a:rPr>
              <a:t>در </a:t>
            </a:r>
            <a:r>
              <a:rPr lang="fa-IR" sz="2000" b="1" dirty="0">
                <a:latin typeface="+mn-lt"/>
                <a:ea typeface="+mn-ea"/>
                <a:cs typeface="B Nazanin" panose="00000400000000000000" pitchFamily="2" charset="-78"/>
              </a:rPr>
              <a:t>زنانی که در آنان سقط در هفته‌های بالاتر (بالاتر از 12-10 هفته) بارداری اتفاق می </a:t>
            </a:r>
            <a:r>
              <a:rPr lang="fa-IR" sz="2000" b="1" dirty="0" smtClean="0">
                <a:latin typeface="+mn-lt"/>
                <a:ea typeface="+mn-ea"/>
                <a:cs typeface="B Nazanin" panose="00000400000000000000" pitchFamily="2" charset="-78"/>
              </a:rPr>
              <a:t>افتد.</a:t>
            </a:r>
            <a:endParaRPr lang="en-US" b="1" dirty="0">
              <a:cs typeface="B Nazanin" panose="00000400000000000000" pitchFamily="2" charset="-78"/>
            </a:endParaRPr>
          </a:p>
        </p:txBody>
      </p:sp>
    </p:spTree>
    <p:extLst>
      <p:ext uri="{BB962C8B-B14F-4D97-AF65-F5344CB8AC3E}">
        <p14:creationId xmlns:p14="http://schemas.microsoft.com/office/powerpoint/2010/main" val="39030487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52400"/>
            <a:ext cx="7763814" cy="695436"/>
          </a:xfrm>
        </p:spPr>
        <p:txBody>
          <a:bodyPr>
            <a:normAutofit/>
          </a:bodyPr>
          <a:lstStyle/>
          <a:p>
            <a:r>
              <a:rPr lang="fa-IR" sz="3600" dirty="0">
                <a:cs typeface="B Titr" panose="00000700000000000000" pitchFamily="2" charset="-78"/>
              </a:rPr>
              <a:t>تعاریف و اصطلاحات کلی برنامه</a:t>
            </a:r>
            <a:endParaRPr lang="en-US" sz="3600" dirty="0">
              <a:cs typeface="B Titr" panose="00000700000000000000" pitchFamily="2" charset="-78"/>
            </a:endParaRPr>
          </a:p>
        </p:txBody>
      </p:sp>
      <p:sp>
        <p:nvSpPr>
          <p:cNvPr id="3" name="Text Placeholder 2"/>
          <p:cNvSpPr>
            <a:spLocks noGrp="1"/>
          </p:cNvSpPr>
          <p:nvPr>
            <p:ph type="body" idx="1"/>
          </p:nvPr>
        </p:nvSpPr>
        <p:spPr>
          <a:xfrm>
            <a:off x="490772" y="847836"/>
            <a:ext cx="8458669" cy="5400562"/>
          </a:xfrm>
        </p:spPr>
        <p:txBody>
          <a:bodyPr>
            <a:normAutofit/>
          </a:bodyPr>
          <a:lstStyle/>
          <a:p>
            <a:pPr algn="just" rtl="1"/>
            <a:r>
              <a:rPr lang="ar-SA" sz="2400" b="1" u="sng" dirty="0">
                <a:solidFill>
                  <a:schemeClr val="tx1"/>
                </a:solidFill>
                <a:cs typeface="B Nazanin" panose="00000400000000000000" pitchFamily="2" charset="-78"/>
              </a:rPr>
              <a:t>انواع مداخلات</a:t>
            </a:r>
            <a:r>
              <a:rPr lang="fa-IR" b="1" dirty="0">
                <a:solidFill>
                  <a:schemeClr val="tx1"/>
                </a:solidFill>
                <a:cs typeface="B Nazanin" panose="00000400000000000000" pitchFamily="2" charset="-78"/>
              </a:rPr>
              <a:t>:</a:t>
            </a:r>
            <a:r>
              <a:rPr lang="ar-SA" b="1" dirty="0">
                <a:solidFill>
                  <a:schemeClr val="tx1"/>
                </a:solidFill>
                <a:cs typeface="B Nazanin" panose="00000400000000000000" pitchFamily="2" charset="-78"/>
              </a:rPr>
              <a:t> </a:t>
            </a:r>
            <a:endParaRPr lang="fa-IR" b="1" dirty="0" smtClean="0">
              <a:solidFill>
                <a:schemeClr val="tx1"/>
              </a:solidFill>
              <a:cs typeface="B Nazanin" panose="00000400000000000000" pitchFamily="2" charset="-78"/>
            </a:endParaRPr>
          </a:p>
          <a:p>
            <a:pPr algn="just" rtl="1"/>
            <a:r>
              <a:rPr lang="ar-SA" sz="2100" dirty="0">
                <a:solidFill>
                  <a:schemeClr val="tx1"/>
                </a:solidFill>
                <a:cs typeface="B Nazanin" panose="00000400000000000000" pitchFamily="2" charset="-78"/>
              </a:rPr>
              <a:t>دو دسته</a:t>
            </a:r>
            <a:r>
              <a:rPr lang="fa-IR" sz="2100" dirty="0">
                <a:solidFill>
                  <a:schemeClr val="tx1"/>
                </a:solidFill>
                <a:cs typeface="B Nazanin" panose="00000400000000000000" pitchFamily="2" charset="-78"/>
              </a:rPr>
              <a:t> کلی</a:t>
            </a:r>
            <a:r>
              <a:rPr lang="ar-SA" sz="2100" dirty="0">
                <a:solidFill>
                  <a:schemeClr val="tx1"/>
                </a:solidFill>
                <a:cs typeface="B Nazanin" panose="00000400000000000000" pitchFamily="2" charset="-78"/>
              </a:rPr>
              <a:t> "خدمات آموزشی</a:t>
            </a:r>
            <a:r>
              <a:rPr lang="ar-SA" sz="2100" dirty="0" smtClean="0">
                <a:solidFill>
                  <a:schemeClr val="tx1"/>
                </a:solidFill>
                <a:cs typeface="B Nazanin" panose="00000400000000000000" pitchFamily="2" charset="-78"/>
              </a:rPr>
              <a:t>/</a:t>
            </a:r>
            <a:r>
              <a:rPr lang="fa-IR" sz="2100" dirty="0" smtClean="0">
                <a:solidFill>
                  <a:schemeClr val="tx1"/>
                </a:solidFill>
                <a:cs typeface="B Nazanin" panose="00000400000000000000" pitchFamily="2" charset="-78"/>
              </a:rPr>
              <a:t> </a:t>
            </a:r>
            <a:r>
              <a:rPr lang="ar-SA" sz="2100" dirty="0" smtClean="0">
                <a:solidFill>
                  <a:schemeClr val="tx1"/>
                </a:solidFill>
                <a:cs typeface="B Nazanin" panose="00000400000000000000" pitchFamily="2" charset="-78"/>
              </a:rPr>
              <a:t>مراقبتی</a:t>
            </a:r>
            <a:r>
              <a:rPr lang="ar-SA" sz="2100" dirty="0">
                <a:solidFill>
                  <a:schemeClr val="tx1"/>
                </a:solidFill>
                <a:cs typeface="B Nazanin" panose="00000400000000000000" pitchFamily="2" charset="-78"/>
              </a:rPr>
              <a:t>" و "همکاری‌های بین</a:t>
            </a:r>
            <a:r>
              <a:rPr lang="fa-IR" sz="2100" dirty="0">
                <a:solidFill>
                  <a:schemeClr val="tx1"/>
                </a:solidFill>
                <a:cs typeface="B Nazanin" panose="00000400000000000000" pitchFamily="2" charset="-78"/>
              </a:rPr>
              <a:t>‌</a:t>
            </a:r>
            <a:r>
              <a:rPr lang="ar-SA" sz="2100" dirty="0">
                <a:solidFill>
                  <a:schemeClr val="tx1"/>
                </a:solidFill>
                <a:cs typeface="B Nazanin" panose="00000400000000000000" pitchFamily="2" charset="-78"/>
              </a:rPr>
              <a:t>بخشی</a:t>
            </a:r>
            <a:r>
              <a:rPr lang="fa-IR" sz="2100" dirty="0">
                <a:solidFill>
                  <a:schemeClr val="tx1"/>
                </a:solidFill>
                <a:cs typeface="B Nazanin" panose="00000400000000000000" pitchFamily="2" charset="-78"/>
              </a:rPr>
              <a:t>"</a:t>
            </a:r>
            <a:r>
              <a:rPr lang="ar-SA" sz="2100" dirty="0">
                <a:solidFill>
                  <a:schemeClr val="tx1"/>
                </a:solidFill>
                <a:cs typeface="B Nazanin" panose="00000400000000000000" pitchFamily="2" charset="-78"/>
              </a:rPr>
              <a:t>.</a:t>
            </a:r>
            <a:endParaRPr lang="fa-IR" sz="2100" dirty="0">
              <a:solidFill>
                <a:schemeClr val="tx1"/>
              </a:solidFill>
              <a:cs typeface="B Nazanin" panose="00000400000000000000" pitchFamily="2" charset="-78"/>
            </a:endParaRPr>
          </a:p>
          <a:p>
            <a:pPr algn="just" rtl="1"/>
            <a:r>
              <a:rPr lang="fa-IR" sz="2400" b="1" u="sng" dirty="0">
                <a:solidFill>
                  <a:schemeClr val="tx1"/>
                </a:solidFill>
                <a:cs typeface="B Nazanin" panose="00000400000000000000" pitchFamily="2" charset="-78"/>
              </a:rPr>
              <a:t>گروه هدف خدمت</a:t>
            </a:r>
            <a:r>
              <a:rPr lang="fa-IR" b="1" dirty="0">
                <a:solidFill>
                  <a:schemeClr val="tx1"/>
                </a:solidFill>
                <a:cs typeface="B Nazanin" panose="00000400000000000000" pitchFamily="2" charset="-78"/>
              </a:rPr>
              <a:t>:</a:t>
            </a:r>
            <a:r>
              <a:rPr lang="ar-SA" b="1" dirty="0">
                <a:solidFill>
                  <a:schemeClr val="tx1"/>
                </a:solidFill>
                <a:cs typeface="B Nazanin" panose="00000400000000000000" pitchFamily="2" charset="-78"/>
              </a:rPr>
              <a:t> </a:t>
            </a:r>
            <a:endParaRPr lang="fa-IR" b="1" dirty="0" smtClean="0">
              <a:solidFill>
                <a:schemeClr val="tx1"/>
              </a:solidFill>
              <a:cs typeface="B Nazanin" panose="00000400000000000000" pitchFamily="2" charset="-78"/>
            </a:endParaRPr>
          </a:p>
          <a:p>
            <a:pPr algn="just" rtl="1"/>
            <a:r>
              <a:rPr lang="ar-SA" dirty="0" smtClean="0">
                <a:solidFill>
                  <a:schemeClr val="tx1"/>
                </a:solidFill>
                <a:cs typeface="B Nazanin" panose="00000400000000000000" pitchFamily="2" charset="-78"/>
              </a:rPr>
              <a:t>گروه</a:t>
            </a:r>
            <a:r>
              <a:rPr lang="fa-IR" dirty="0">
                <a:solidFill>
                  <a:schemeClr val="tx1"/>
                </a:solidFill>
                <a:cs typeface="B Nazanin" panose="00000400000000000000" pitchFamily="2" charset="-78"/>
              </a:rPr>
              <a:t>‌های</a:t>
            </a:r>
            <a:r>
              <a:rPr lang="ar-SA" dirty="0">
                <a:solidFill>
                  <a:schemeClr val="tx1"/>
                </a:solidFill>
                <a:cs typeface="B Nazanin" panose="00000400000000000000" pitchFamily="2" charset="-78"/>
              </a:rPr>
              <a:t> سنی </a:t>
            </a:r>
            <a:r>
              <a:rPr lang="fa-IR" dirty="0">
                <a:solidFill>
                  <a:schemeClr val="tx1"/>
                </a:solidFill>
                <a:cs typeface="B Nazanin" panose="00000400000000000000" pitchFamily="2" charset="-78"/>
              </a:rPr>
              <a:t>"</a:t>
            </a:r>
            <a:r>
              <a:rPr lang="ar-SA" dirty="0">
                <a:solidFill>
                  <a:schemeClr val="tx1"/>
                </a:solidFill>
                <a:cs typeface="B Nazanin" panose="00000400000000000000" pitchFamily="2" charset="-78"/>
              </a:rPr>
              <a:t>نوجوانان"، "جوانان"، "میانسالان"، و گروه‌های هدف خدمات</a:t>
            </a:r>
            <a:r>
              <a:rPr lang="fa-IR" dirty="0">
                <a:solidFill>
                  <a:schemeClr val="tx1"/>
                </a:solidFill>
                <a:cs typeface="B Nazanin" panose="00000400000000000000" pitchFamily="2" charset="-78"/>
              </a:rPr>
              <a:t> مراقبت</a:t>
            </a:r>
            <a:r>
              <a:rPr lang="ar-SA" dirty="0">
                <a:solidFill>
                  <a:schemeClr val="tx1"/>
                </a:solidFill>
                <a:cs typeface="B Nazanin" panose="00000400000000000000" pitchFamily="2" charset="-78"/>
              </a:rPr>
              <a:t> "پیش از بارداری"، "نیمه اول بارداری"، "مشاوره باروری سالم و فرزندآوری" و "دریافت کنندگان آموزش‌های هنگام ازدواج</a:t>
            </a:r>
            <a:r>
              <a:rPr lang="ar-SA" dirty="0" smtClean="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a:p>
            <a:pPr algn="just" rtl="1"/>
            <a:r>
              <a:rPr lang="ar-SA" sz="2400" b="1" u="sng" dirty="0">
                <a:solidFill>
                  <a:schemeClr val="tx1"/>
                </a:solidFill>
                <a:cs typeface="B Nazanin" panose="00000400000000000000" pitchFamily="2" charset="-78"/>
              </a:rPr>
              <a:t>ارایه </a:t>
            </a:r>
            <a:r>
              <a:rPr lang="fa-IR" sz="2400" b="1" u="sng" dirty="0">
                <a:solidFill>
                  <a:schemeClr val="tx1"/>
                </a:solidFill>
                <a:cs typeface="B Nazanin" panose="00000400000000000000" pitchFamily="2" charset="-78"/>
              </a:rPr>
              <a:t>دهنده </a:t>
            </a:r>
            <a:r>
              <a:rPr lang="ar-SA" sz="2400" b="1" u="sng" dirty="0">
                <a:solidFill>
                  <a:schemeClr val="tx1"/>
                </a:solidFill>
                <a:cs typeface="B Nazanin" panose="00000400000000000000" pitchFamily="2" charset="-78"/>
              </a:rPr>
              <a:t>خدمت</a:t>
            </a:r>
            <a:r>
              <a:rPr lang="fa-IR" sz="2400" b="1" u="sng" dirty="0">
                <a:solidFill>
                  <a:schemeClr val="tx1"/>
                </a:solidFill>
                <a:cs typeface="B Nazanin" panose="00000400000000000000" pitchFamily="2" charset="-78"/>
              </a:rPr>
              <a:t>:</a:t>
            </a:r>
            <a:r>
              <a:rPr lang="ar-SA" sz="2400" b="1" u="sng" dirty="0">
                <a:solidFill>
                  <a:schemeClr val="tx1"/>
                </a:solidFill>
                <a:cs typeface="B Nazanin" panose="00000400000000000000" pitchFamily="2" charset="-78"/>
              </a:rPr>
              <a:t> </a:t>
            </a:r>
            <a:endParaRPr lang="fa-IR" sz="2400" b="1" u="sng" dirty="0" smtClean="0">
              <a:solidFill>
                <a:schemeClr val="tx1"/>
              </a:solidFill>
              <a:cs typeface="B Nazanin" panose="00000400000000000000" pitchFamily="2" charset="-78"/>
            </a:endParaRPr>
          </a:p>
          <a:p>
            <a:pPr algn="just" rtl="1"/>
            <a:r>
              <a:rPr lang="fa-IR" dirty="0" smtClean="0">
                <a:solidFill>
                  <a:schemeClr val="tx1"/>
                </a:solidFill>
                <a:cs typeface="B Nazanin" panose="00000400000000000000" pitchFamily="2" charset="-78"/>
              </a:rPr>
              <a:t>کارکنان </a:t>
            </a:r>
            <a:r>
              <a:rPr lang="fa-IR" dirty="0">
                <a:solidFill>
                  <a:schemeClr val="tx1"/>
                </a:solidFill>
                <a:cs typeface="B Nazanin" panose="00000400000000000000" pitchFamily="2" charset="-78"/>
              </a:rPr>
              <a:t>در </a:t>
            </a:r>
            <a:r>
              <a:rPr lang="ar-SA" dirty="0">
                <a:solidFill>
                  <a:schemeClr val="tx1"/>
                </a:solidFill>
                <a:cs typeface="B Nazanin" panose="00000400000000000000" pitchFamily="2" charset="-78"/>
              </a:rPr>
              <a:t>سطح اول</a:t>
            </a:r>
            <a:r>
              <a:rPr lang="fa-IR" dirty="0">
                <a:solidFill>
                  <a:schemeClr val="tx1"/>
                </a:solidFill>
                <a:cs typeface="B Nazanin" panose="00000400000000000000" pitchFamily="2" charset="-78"/>
              </a:rPr>
              <a:t> </a:t>
            </a:r>
            <a:r>
              <a:rPr lang="ar-SA" dirty="0">
                <a:solidFill>
                  <a:schemeClr val="tx1"/>
                </a:solidFill>
                <a:cs typeface="B Nazanin" panose="00000400000000000000" pitchFamily="2" charset="-78"/>
              </a:rPr>
              <a:t>نظام ارایه خدمات سلامت </a:t>
            </a:r>
            <a:r>
              <a:rPr lang="fa-IR" dirty="0">
                <a:solidFill>
                  <a:schemeClr val="tx1"/>
                </a:solidFill>
                <a:cs typeface="B Nazanin" panose="00000400000000000000" pitchFamily="2" charset="-78"/>
              </a:rPr>
              <a:t>شامل بهورز، مراقب سلامت، </a:t>
            </a:r>
            <a:r>
              <a:rPr lang="fa-IR" dirty="0" smtClean="0">
                <a:solidFill>
                  <a:schemeClr val="tx1"/>
                </a:solidFill>
                <a:cs typeface="B Nazanin" panose="00000400000000000000" pitchFamily="2" charset="-78"/>
              </a:rPr>
              <a:t>ماما/ماما </a:t>
            </a:r>
            <a:r>
              <a:rPr lang="fa-IR" dirty="0">
                <a:solidFill>
                  <a:schemeClr val="tx1"/>
                </a:solidFill>
                <a:cs typeface="B Nazanin" panose="00000400000000000000" pitchFamily="2" charset="-78"/>
              </a:rPr>
              <a:t>مراقب و پزشک عمومی</a:t>
            </a:r>
            <a:r>
              <a:rPr lang="fa-IR" dirty="0" smtClean="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a:p>
            <a:pPr algn="just" rtl="1"/>
            <a:r>
              <a:rPr lang="fa-IR" sz="2400" b="1" u="sng" dirty="0">
                <a:solidFill>
                  <a:schemeClr val="tx1"/>
                </a:solidFill>
                <a:cs typeface="B Nazanin" panose="00000400000000000000" pitchFamily="2" charset="-78"/>
              </a:rPr>
              <a:t>مکان ارایه خدمت: </a:t>
            </a:r>
            <a:endParaRPr lang="fa-IR" sz="2400" b="1" u="sng" dirty="0" smtClean="0">
              <a:solidFill>
                <a:schemeClr val="tx1"/>
              </a:solidFill>
              <a:cs typeface="B Nazanin" panose="00000400000000000000" pitchFamily="2" charset="-78"/>
            </a:endParaRPr>
          </a:p>
          <a:p>
            <a:pPr algn="just" rtl="1"/>
            <a:r>
              <a:rPr lang="ar-SA" dirty="0" smtClean="0">
                <a:solidFill>
                  <a:schemeClr val="tx1"/>
                </a:solidFill>
                <a:cs typeface="B Nazanin" panose="00000400000000000000" pitchFamily="2" charset="-78"/>
              </a:rPr>
              <a:t>خانه</a:t>
            </a:r>
            <a:r>
              <a:rPr lang="fa-IR" dirty="0">
                <a:solidFill>
                  <a:schemeClr val="tx1"/>
                </a:solidFill>
                <a:cs typeface="B Nazanin" panose="00000400000000000000" pitchFamily="2" charset="-78"/>
              </a:rPr>
              <a:t>‌</a:t>
            </a:r>
            <a:r>
              <a:rPr lang="ar-SA" dirty="0">
                <a:solidFill>
                  <a:schemeClr val="tx1"/>
                </a:solidFill>
                <a:cs typeface="B Nazanin" panose="00000400000000000000" pitchFamily="2" charset="-78"/>
              </a:rPr>
              <a:t>های بهداشت، پایگاه سلامت/پایگاه پزشک عمومی خانواده و مرکز خدمات جامع سلامت شهری و روستایی (و عشایری در صورت وجود) </a:t>
            </a:r>
            <a:r>
              <a:rPr lang="fa-IR" dirty="0">
                <a:solidFill>
                  <a:schemeClr val="tx1"/>
                </a:solidFill>
                <a:cs typeface="B Nazanin" panose="00000400000000000000" pitchFamily="2" charset="-78"/>
              </a:rPr>
              <a:t>در </a:t>
            </a:r>
            <a:r>
              <a:rPr lang="ar-SA" dirty="0">
                <a:solidFill>
                  <a:schemeClr val="tx1"/>
                </a:solidFill>
                <a:cs typeface="B Nazanin" panose="00000400000000000000" pitchFamily="2" charset="-78"/>
              </a:rPr>
              <a:t>سراسر کشور</a:t>
            </a:r>
            <a:r>
              <a:rPr lang="ar-SA" dirty="0" smtClean="0">
                <a:solidFill>
                  <a:schemeClr val="tx1"/>
                </a:solidFill>
                <a:cs typeface="B Nazanin" panose="00000400000000000000" pitchFamily="2" charset="-78"/>
              </a:rPr>
              <a:t>.</a:t>
            </a:r>
            <a:endParaRPr lang="en-US" dirty="0">
              <a:solidFill>
                <a:schemeClr val="tx1"/>
              </a:solidFill>
              <a:cs typeface="B Nazanin" panose="00000400000000000000" pitchFamily="2" charset="-78"/>
            </a:endParaRPr>
          </a:p>
        </p:txBody>
      </p:sp>
    </p:spTree>
    <p:extLst>
      <p:ext uri="{BB962C8B-B14F-4D97-AF65-F5344CB8AC3E}">
        <p14:creationId xmlns:p14="http://schemas.microsoft.com/office/powerpoint/2010/main" val="23473544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717" y="190500"/>
            <a:ext cx="7763814" cy="609600"/>
          </a:xfrm>
        </p:spPr>
        <p:txBody>
          <a:bodyPr>
            <a:normAutofit fontScale="90000"/>
          </a:bodyPr>
          <a:lstStyle/>
          <a:p>
            <a:r>
              <a:rPr lang="fa-IR" dirty="0">
                <a:cs typeface="B Titr" panose="00000700000000000000" pitchFamily="2" charset="-78"/>
              </a:rPr>
              <a:t>تکالیف و الزامات قانونی</a:t>
            </a:r>
            <a:endParaRPr lang="en-US" dirty="0">
              <a:cs typeface="B Titr" panose="00000700000000000000" pitchFamily="2" charset="-78"/>
            </a:endParaRPr>
          </a:p>
        </p:txBody>
      </p:sp>
      <p:sp>
        <p:nvSpPr>
          <p:cNvPr id="4" name="Content Placeholder 2"/>
          <p:cNvSpPr txBox="1">
            <a:spLocks/>
          </p:cNvSpPr>
          <p:nvPr/>
        </p:nvSpPr>
        <p:spPr>
          <a:xfrm>
            <a:off x="381000" y="1028700"/>
            <a:ext cx="8375250" cy="2057400"/>
          </a:xfrm>
          <a:prstGeom prst="rect">
            <a:avLst/>
          </a:prstGeom>
          <a:solidFill>
            <a:schemeClr val="bg1"/>
          </a:solidFill>
          <a:ln>
            <a:solidFill>
              <a:srgbClr val="A35DD1">
                <a:lumMod val="50000"/>
              </a:srgbClr>
            </a:solidFill>
            <a:prstDash val="sysDash"/>
          </a:ln>
          <a:effectLst>
            <a:glow rad="101600">
              <a:srgbClr val="001400">
                <a:alpha val="40000"/>
              </a:srgbClr>
            </a:glow>
          </a:effectLst>
        </p:spPr>
        <p:txBody>
          <a:bodyPr vert="horz" lIns="288000" tIns="72000" rIns="14400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just" defTabSz="685800" rtl="1"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fa-IR" sz="2100" b="1" i="0" u="none" strike="noStrike" kern="1200" cap="none" spc="0" normalizeH="0" baseline="0" noProof="0" dirty="0" err="1" smtClean="0">
                <a:ln>
                  <a:noFill/>
                </a:ln>
                <a:effectLst/>
                <a:uLnTx/>
                <a:uFillTx/>
                <a:latin typeface="Tw Cen MT" panose="020B0602020104020603"/>
                <a:cs typeface="B Nazanin" panose="00000400000000000000" pitchFamily="2" charset="-78"/>
              </a:rPr>
              <a:t>سیاست‌های</a:t>
            </a:r>
            <a:r>
              <a:rPr kumimoji="0" lang="fa-IR" sz="2100" b="1" i="0" u="none" strike="noStrike" kern="1200" cap="none" spc="0" normalizeH="0" baseline="0" noProof="0" dirty="0" smtClean="0">
                <a:ln>
                  <a:noFill/>
                </a:ln>
                <a:effectLst/>
                <a:uLnTx/>
                <a:uFillTx/>
                <a:latin typeface="Tw Cen MT" panose="020B0602020104020603"/>
                <a:cs typeface="B Nazanin" panose="00000400000000000000" pitchFamily="2" charset="-78"/>
              </a:rPr>
              <a:t> کلی جمعیت، </a:t>
            </a:r>
            <a:r>
              <a:rPr kumimoji="0" lang="fa-IR" sz="2100" b="1" i="0" u="none" strike="noStrike" kern="1200" cap="none" spc="0" normalizeH="0" baseline="0" noProof="0" dirty="0" err="1" smtClean="0">
                <a:ln>
                  <a:noFill/>
                </a:ln>
                <a:effectLst/>
                <a:uLnTx/>
                <a:uFillTx/>
                <a:latin typeface="Tw Cen MT" panose="020B0602020104020603"/>
                <a:cs typeface="B Nazanin" panose="00000400000000000000" pitchFamily="2" charset="-78"/>
              </a:rPr>
              <a:t>ابلاغی</a:t>
            </a:r>
            <a:r>
              <a:rPr kumimoji="0" lang="fa-IR" sz="2100" b="1" i="0" u="none" strike="noStrike" kern="1200" cap="none" spc="0" normalizeH="0" baseline="0" noProof="0" dirty="0" smtClean="0">
                <a:ln>
                  <a:noFill/>
                </a:ln>
                <a:effectLst/>
                <a:uLnTx/>
                <a:uFillTx/>
                <a:latin typeface="Tw Cen MT" panose="020B0602020104020603"/>
                <a:cs typeface="B Nazanin" panose="00000400000000000000" pitchFamily="2" charset="-78"/>
              </a:rPr>
              <a:t> از سوی مقام معظم رهبری در سال 1393 در </a:t>
            </a:r>
            <a:r>
              <a:rPr kumimoji="0" lang="fa-IR" sz="2100" b="1" i="0" u="none" strike="noStrike" kern="1200" cap="none" spc="0" normalizeH="0" baseline="0" noProof="0" dirty="0" err="1" smtClean="0">
                <a:ln>
                  <a:noFill/>
                </a:ln>
                <a:effectLst/>
                <a:uLnTx/>
                <a:uFillTx/>
                <a:latin typeface="Tw Cen MT" panose="020B0602020104020603"/>
                <a:cs typeface="B Nazanin" panose="00000400000000000000" pitchFamily="2" charset="-78"/>
              </a:rPr>
              <a:t>حوزه‌های</a:t>
            </a:r>
            <a:r>
              <a:rPr kumimoji="0" lang="fa-IR" sz="2100" b="1" i="0" u="none" strike="noStrike" kern="1200" cap="none" spc="0" normalizeH="0" baseline="0" noProof="0" dirty="0" smtClean="0">
                <a:ln>
                  <a:noFill/>
                </a:ln>
                <a:effectLst/>
                <a:uLnTx/>
                <a:uFillTx/>
                <a:latin typeface="Tw Cen MT" panose="020B0602020104020603"/>
                <a:cs typeface="B Nazanin" panose="00000400000000000000" pitchFamily="2" charset="-78"/>
              </a:rPr>
              <a:t> سلامت، خانواده و جمعیت</a:t>
            </a:r>
          </a:p>
          <a:p>
            <a:pPr marL="685800" marR="0" lvl="2" indent="0" algn="just" defTabSz="685800" rtl="1" eaLnBrk="1" fontAlgn="auto" latinLnBrk="0" hangingPunct="1">
              <a:lnSpc>
                <a:spcPct val="90000"/>
              </a:lnSpc>
              <a:spcBef>
                <a:spcPts val="375"/>
              </a:spcBef>
              <a:spcAft>
                <a:spcPts val="0"/>
              </a:spcAft>
              <a:buClrTx/>
              <a:buSzTx/>
              <a:buFont typeface="Arial" panose="020B0604020202020204" pitchFamily="34" charset="0"/>
              <a:buNone/>
              <a:tabLst/>
              <a:defRPr/>
            </a:pPr>
            <a:endPar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endParaRPr>
          </a:p>
          <a:p>
            <a:pPr marL="685800" marR="0" lvl="2" indent="0" algn="just" defTabSz="685800" rtl="1" eaLnBrk="1" fontAlgn="auto" latinLnBrk="0" hangingPunct="1">
              <a:lnSpc>
                <a:spcPct val="90000"/>
              </a:lnSpc>
              <a:spcBef>
                <a:spcPts val="375"/>
              </a:spcBef>
              <a:spcAft>
                <a:spcPts val="0"/>
              </a:spcAft>
              <a:buClrTx/>
              <a:buSzTx/>
              <a:buFont typeface="Arial" panose="020B0604020202020204" pitchFamily="34" charset="0"/>
              <a:buNone/>
              <a:tabLst/>
              <a:defRPr/>
            </a:pP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تحکیم بنیان و پایداری خانواده با اصلاح و تکمیل </a:t>
            </a:r>
            <a:r>
              <a:rPr kumimoji="0" lang="fa-IR" sz="1500" b="1" i="0" u="sng" strike="noStrike" kern="1200" cap="none" spc="0" normalizeH="0" baseline="0" noProof="0" dirty="0" err="1" smtClean="0">
                <a:ln>
                  <a:noFill/>
                </a:ln>
                <a:effectLst/>
                <a:uLnTx/>
                <a:uFillTx/>
                <a:latin typeface="Tw Cen MT" panose="020B0602020104020603"/>
                <a:cs typeface="B Nazanin" panose="00000400000000000000" pitchFamily="2" charset="-78"/>
              </a:rPr>
              <a:t>آموزش‌های</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 عمومی </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درباره اصالت کانون خانواده و فرزند پروری و با تأکید بر </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آموزش‌ </a:t>
            </a:r>
            <a:r>
              <a:rPr kumimoji="0" lang="fa-IR" sz="1500" b="1" i="0" u="sng" strike="noStrike" kern="1200" cap="none" spc="0" normalizeH="0" baseline="0" noProof="0" dirty="0" err="1" smtClean="0">
                <a:ln>
                  <a:noFill/>
                </a:ln>
                <a:effectLst/>
                <a:uLnTx/>
                <a:uFillTx/>
                <a:latin typeface="Tw Cen MT" panose="020B0602020104020603"/>
                <a:cs typeface="B Nazanin" panose="00000400000000000000" pitchFamily="2" charset="-78"/>
              </a:rPr>
              <a:t>مهارت‌های</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 زندگی </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و ارتباطی و ارائه </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خدمات </a:t>
            </a:r>
            <a:r>
              <a:rPr kumimoji="0" lang="fa-IR" sz="1500" b="1" i="0" u="sng" strike="noStrike" kern="1200" cap="none" spc="0" normalizeH="0" baseline="0" noProof="0" dirty="0" err="1" smtClean="0">
                <a:ln>
                  <a:noFill/>
                </a:ln>
                <a:effectLst/>
                <a:uLnTx/>
                <a:uFillTx/>
                <a:latin typeface="Tw Cen MT" panose="020B0602020104020603"/>
                <a:cs typeface="B Nazanin" panose="00000400000000000000" pitchFamily="2" charset="-78"/>
              </a:rPr>
              <a:t>مشاوره‌ای</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 </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بر مبنای فرهنگ و </a:t>
            </a:r>
            <a:r>
              <a:rPr kumimoji="0" lang="fa-IR" sz="1500" b="1" i="0" u="none" strike="noStrike" kern="1200" cap="none" spc="0" normalizeH="0" baseline="0" noProof="0" dirty="0" err="1" smtClean="0">
                <a:ln>
                  <a:noFill/>
                </a:ln>
                <a:effectLst/>
                <a:uLnTx/>
                <a:uFillTx/>
                <a:latin typeface="Tw Cen MT" panose="020B0602020104020603"/>
                <a:cs typeface="B Nazanin" panose="00000400000000000000" pitchFamily="2" charset="-78"/>
              </a:rPr>
              <a:t>ارزش‌های</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 اسلامی- ایرانی و </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توسعه و تقویت نظام</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 تأمین اجتماعی، خدمات بهداشتی و درمانی و </a:t>
            </a:r>
            <a:r>
              <a:rPr kumimoji="0" lang="fa-IR" sz="1500" b="1" i="0" u="sng" strike="noStrike" kern="1200" cap="none" spc="0" normalizeH="0" baseline="0" noProof="0" dirty="0" err="1" smtClean="0">
                <a:ln>
                  <a:noFill/>
                </a:ln>
                <a:effectLst/>
                <a:uLnTx/>
                <a:uFillTx/>
                <a:latin typeface="Tw Cen MT" panose="020B0602020104020603"/>
                <a:cs typeface="B Nazanin" panose="00000400000000000000" pitchFamily="2" charset="-78"/>
              </a:rPr>
              <a:t>مراقبت‌های</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 پزشکی </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در </a:t>
            </a:r>
            <a:r>
              <a:rPr kumimoji="0" lang="fa-IR" sz="1500" b="1" i="0" u="sng" strike="noStrike" kern="1200" cap="none" spc="0" normalizeH="0" baseline="0" noProof="0" dirty="0" smtClean="0">
                <a:ln>
                  <a:noFill/>
                </a:ln>
                <a:effectLst/>
                <a:uLnTx/>
                <a:uFillTx/>
                <a:latin typeface="Tw Cen MT" panose="020B0602020104020603"/>
                <a:cs typeface="B Nazanin" panose="00000400000000000000" pitchFamily="2" charset="-78"/>
              </a:rPr>
              <a:t>جهت سلامت باروری و </a:t>
            </a:r>
            <a:r>
              <a:rPr kumimoji="0" lang="fa-IR" sz="1500" b="1" i="0" u="sng" strike="noStrike" kern="1200" cap="none" spc="0" normalizeH="0" baseline="0" noProof="0" dirty="0" err="1" smtClean="0">
                <a:ln>
                  <a:noFill/>
                </a:ln>
                <a:effectLst/>
                <a:uLnTx/>
                <a:uFillTx/>
                <a:latin typeface="Tw Cen MT" panose="020B0602020104020603"/>
                <a:cs typeface="B Nazanin" panose="00000400000000000000" pitchFamily="2" charset="-78"/>
              </a:rPr>
              <a:t>فرزندآوری</a:t>
            </a:r>
            <a:r>
              <a:rPr kumimoji="0" lang="fa-IR" sz="1500" b="1" i="0" u="none" strike="noStrike" kern="1200" cap="none" spc="0" normalizeH="0" baseline="0" noProof="0" dirty="0" smtClean="0">
                <a:ln>
                  <a:noFill/>
                </a:ln>
                <a:effectLst/>
                <a:uLnTx/>
                <a:uFillTx/>
                <a:latin typeface="Tw Cen MT" panose="020B0602020104020603"/>
                <a:cs typeface="B Nazanin" panose="00000400000000000000" pitchFamily="2" charset="-78"/>
              </a:rPr>
              <a:t>.</a:t>
            </a:r>
          </a:p>
        </p:txBody>
      </p:sp>
      <p:sp>
        <p:nvSpPr>
          <p:cNvPr id="5" name="Content Placeholder 2"/>
          <p:cNvSpPr txBox="1">
            <a:spLocks/>
          </p:cNvSpPr>
          <p:nvPr/>
        </p:nvSpPr>
        <p:spPr>
          <a:xfrm>
            <a:off x="381000" y="3374173"/>
            <a:ext cx="8375250" cy="1447800"/>
          </a:xfrm>
          <a:prstGeom prst="rect">
            <a:avLst/>
          </a:prstGeom>
          <a:solidFill>
            <a:schemeClr val="bg1"/>
          </a:solidFill>
          <a:ln>
            <a:solidFill>
              <a:srgbClr val="A35DD1">
                <a:lumMod val="50000"/>
              </a:srgbClr>
            </a:solidFill>
            <a:prstDash val="sysDash"/>
          </a:ln>
          <a:effectLst>
            <a:glow rad="101600">
              <a:srgbClr val="003300">
                <a:alpha val="40000"/>
              </a:srgbClr>
            </a:glow>
          </a:effectLst>
        </p:spPr>
        <p:txBody>
          <a:bodyPr vert="horz" lIns="288000" tIns="72000" rIns="144000" bIns="45720" rtlCol="0">
            <a:normAutofit fontScale="92500" lnSpcReduction="10000"/>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marR="0" lvl="0" indent="0" algn="ctr" defTabSz="685800" rtl="1" eaLnBrk="1" fontAlgn="auto" latinLnBrk="0" hangingPunct="1">
              <a:lnSpc>
                <a:spcPct val="100000"/>
              </a:lnSpc>
              <a:spcBef>
                <a:spcPts val="750"/>
              </a:spcBef>
              <a:spcAft>
                <a:spcPts val="0"/>
              </a:spcAft>
              <a:buClr>
                <a:sysClr val="window" lastClr="FFFFFF"/>
              </a:buClr>
              <a:buSzTx/>
              <a:buFont typeface="Arial" panose="020B0604020202020204" pitchFamily="34" charset="0"/>
              <a:buNone/>
              <a:tabLst/>
              <a:defRPr/>
            </a:pPr>
            <a:r>
              <a:rPr kumimoji="0" lang="fa-IR" sz="2300" b="1" i="0" u="none" strike="noStrike" kern="1200" cap="all" spc="0" normalizeH="0" baseline="0" noProof="0" dirty="0" smtClean="0">
                <a:ln>
                  <a:noFill/>
                </a:ln>
                <a:effectLst/>
                <a:uLnTx/>
                <a:uFillTx/>
                <a:latin typeface="Tw Cen MT" panose="020B0602020104020603"/>
                <a:cs typeface="B Nazanin" panose="00000400000000000000" pitchFamily="2" charset="-78"/>
              </a:rPr>
              <a:t>قانون حمایت از خانواده و جوانی جمعیت- ماده 55</a:t>
            </a:r>
          </a:p>
          <a:p>
            <a:pPr marL="514350" marR="0" lvl="1" indent="-171450" algn="l" defTabSz="685800" rtl="0" eaLnBrk="1" fontAlgn="auto" latinLnBrk="0" hangingPunct="1">
              <a:lnSpc>
                <a:spcPct val="90000"/>
              </a:lnSpc>
              <a:spcBef>
                <a:spcPts val="375"/>
              </a:spcBef>
              <a:spcAft>
                <a:spcPts val="0"/>
              </a:spcAft>
              <a:buClr>
                <a:sysClr val="window" lastClr="FFFFFF"/>
              </a:buClr>
              <a:buSzTx/>
              <a:buFont typeface="Arial" panose="020B0604020202020204" pitchFamily="34" charset="0"/>
              <a:buChar char="•"/>
              <a:tabLst/>
              <a:defRPr/>
            </a:pPr>
            <a:endParaRPr kumimoji="0" lang="fa-IR" sz="1800" b="0" i="0" u="none" strike="noStrike" kern="1200" cap="all" spc="0" normalizeH="0" baseline="0" noProof="0" dirty="0" smtClean="0">
              <a:ln>
                <a:noFill/>
              </a:ln>
              <a:effectLst/>
              <a:uLnTx/>
              <a:uFillTx/>
              <a:latin typeface="Tw Cen MT" panose="020B0602020104020603"/>
              <a:cs typeface="B Nazanin" panose="00000400000000000000" pitchFamily="2" charset="-78"/>
            </a:endParaRPr>
          </a:p>
          <a:p>
            <a:pPr marL="342900" marR="0" lvl="1" indent="0" algn="just" defTabSz="685800" rtl="1" eaLnBrk="1" fontAlgn="auto" latinLnBrk="0" hangingPunct="1">
              <a:lnSpc>
                <a:spcPct val="90000"/>
              </a:lnSpc>
              <a:spcBef>
                <a:spcPts val="375"/>
              </a:spcBef>
              <a:spcAft>
                <a:spcPts val="0"/>
              </a:spcAft>
              <a:buClr>
                <a:sysClr val="window" lastClr="FFFFFF"/>
              </a:buClr>
              <a:buSzTx/>
              <a:buFont typeface="Arial" panose="020B0604020202020204" pitchFamily="34" charset="0"/>
              <a:buNone/>
              <a:tabLst/>
              <a:defRPr/>
            </a:pPr>
            <a:r>
              <a:rPr kumimoji="0" lang="fa-IR" sz="1800" b="0" i="0" u="none" strike="noStrike" kern="1200" cap="all" spc="0" normalizeH="0" baseline="0" noProof="0" dirty="0" smtClean="0">
                <a:ln>
                  <a:noFill/>
                </a:ln>
                <a:effectLst/>
                <a:uLnTx/>
                <a:uFillTx/>
                <a:latin typeface="Tw Cen MT" panose="020B0602020104020603"/>
                <a:cs typeface="B Nazanin" panose="00000400000000000000" pitchFamily="2" charset="-78"/>
              </a:rPr>
              <a:t>وزارت بهداشت، درمان و آموزش پزشکی مکلف شده است "برنامه جامعی برای مهار، پایش، پیشگیری و کاهش سقط خود به خودی جنین، به صورت ادغام در شبکه بهداشت شامل آموزش عمومی اصلاح سبک زندگی و آسیب های وارده ناشی از تغذیه و داروها بر سلامت جنین" را اجرا نماید.</a:t>
            </a:r>
            <a:endParaRPr kumimoji="0" lang="en-US" sz="1800" b="0" i="0" u="none" strike="noStrike" kern="1200" cap="all" spc="0" normalizeH="0" baseline="0" noProof="0" dirty="0" smtClean="0">
              <a:ln>
                <a:noFill/>
              </a:ln>
              <a:effectLst/>
              <a:uLnTx/>
              <a:uFillTx/>
              <a:latin typeface="Tw Cen MT" panose="020B0602020104020603"/>
              <a:cs typeface="B Nazanin" panose="00000400000000000000" pitchFamily="2" charset="-78"/>
            </a:endParaRPr>
          </a:p>
          <a:p>
            <a:pPr marL="0" marR="0" lvl="0" indent="0" algn="ctr" defTabSz="685800" rtl="1" eaLnBrk="1" fontAlgn="auto" latinLnBrk="0" hangingPunct="1">
              <a:lnSpc>
                <a:spcPct val="90000"/>
              </a:lnSpc>
              <a:spcBef>
                <a:spcPts val="750"/>
              </a:spcBef>
              <a:spcAft>
                <a:spcPts val="0"/>
              </a:spcAft>
              <a:buClr>
                <a:sysClr val="window" lastClr="FFFFFF"/>
              </a:buClr>
              <a:buSzTx/>
              <a:buFont typeface="Arial" panose="020B0604020202020204" pitchFamily="34" charset="0"/>
              <a:buNone/>
              <a:tabLst/>
              <a:defRPr/>
            </a:pPr>
            <a:endParaRPr kumimoji="0" lang="en-US" sz="2100" b="1" i="0" u="none" strike="noStrike" kern="1200" cap="all" spc="0" normalizeH="0" baseline="0" noProof="0" dirty="0">
              <a:ln>
                <a:noFill/>
              </a:ln>
              <a:solidFill>
                <a:srgbClr val="A35DD1">
                  <a:lumMod val="20000"/>
                  <a:lumOff val="80000"/>
                </a:srgbClr>
              </a:solidFill>
              <a:effectLst/>
              <a:uLnTx/>
              <a:uFillTx/>
              <a:latin typeface="Tw Cen MT" panose="020B0602020104020603"/>
              <a:ea typeface="+mn-ea"/>
              <a:cs typeface="B Nazanin" panose="00000400000000000000" pitchFamily="2" charset="-78"/>
            </a:endParaRPr>
          </a:p>
        </p:txBody>
      </p:sp>
      <p:sp>
        <p:nvSpPr>
          <p:cNvPr id="6" name="Content Placeholder 2"/>
          <p:cNvSpPr txBox="1">
            <a:spLocks/>
          </p:cNvSpPr>
          <p:nvPr/>
        </p:nvSpPr>
        <p:spPr>
          <a:xfrm>
            <a:off x="380999" y="5181600"/>
            <a:ext cx="8375251" cy="1066800"/>
          </a:xfrm>
          <a:prstGeom prst="rect">
            <a:avLst/>
          </a:prstGeom>
          <a:solidFill>
            <a:schemeClr val="bg1"/>
          </a:solidFill>
          <a:ln>
            <a:solidFill>
              <a:srgbClr val="A35DD1">
                <a:lumMod val="50000"/>
              </a:srgbClr>
            </a:solidFill>
            <a:prstDash val="sysDash"/>
          </a:ln>
          <a:effectLst>
            <a:glow rad="101600">
              <a:srgbClr val="003300">
                <a:alpha val="40000"/>
              </a:srgbClr>
            </a:glow>
          </a:effectLst>
        </p:spPr>
        <p:txBody>
          <a:bodyPr vert="horz" lIns="288000" tIns="72000" rIns="144000" bIns="45720" rtlCol="0">
            <a:normAutofit/>
          </a:bodyPr>
          <a:lstStyle>
            <a:lvl1pPr indent="0" algn="ctr" defTabSz="685800" rtl="1">
              <a:lnSpc>
                <a:spcPct val="90000"/>
              </a:lnSpc>
              <a:spcBef>
                <a:spcPts val="750"/>
              </a:spcBef>
              <a:buClr>
                <a:schemeClr val="tx1"/>
              </a:buClr>
              <a:buFont typeface="Arial" panose="020B0604020202020204" pitchFamily="34" charset="0"/>
              <a:buNone/>
              <a:defRPr sz="2100" b="1" cap="all" baseline="0">
                <a:solidFill>
                  <a:schemeClr val="accent6">
                    <a:lumMod val="20000"/>
                    <a:lumOff val="80000"/>
                  </a:schemeClr>
                </a:solidFill>
                <a:effectLst>
                  <a:outerShdw blurRad="47625" dist="12700" dir="2700000" algn="tl" rotWithShape="0">
                    <a:srgbClr val="000000">
                      <a:alpha val="36000"/>
                    </a:srgbClr>
                  </a:outerShdw>
                </a:effectLst>
                <a:cs typeface="B Nazanin" panose="00000400000000000000" pitchFamily="2" charset="-78"/>
              </a:defRPr>
            </a:lvl1pPr>
            <a:lvl2pPr marL="514350" lvl="1" indent="-171450" defTabSz="685800">
              <a:lnSpc>
                <a:spcPct val="90000"/>
              </a:lnSpc>
              <a:spcBef>
                <a:spcPts val="375"/>
              </a:spcBef>
              <a:buClr>
                <a:schemeClr val="tx1"/>
              </a:buClr>
              <a:buFont typeface="Arial" panose="020B0604020202020204" pitchFamily="34" charset="0"/>
              <a:buChar char="•"/>
              <a:defRPr cap="all" baseline="0">
                <a:effectLst>
                  <a:outerShdw blurRad="47625" dist="12700" dir="2700000" algn="tl" rotWithShape="0">
                    <a:srgbClr val="000000">
                      <a:alpha val="36000"/>
                    </a:srgbClr>
                  </a:outerShdw>
                </a:effectLst>
              </a:defRPr>
            </a:lvl2pPr>
            <a:lvl3pPr marL="1143000" indent="-228600" defTabSz="914400">
              <a:lnSpc>
                <a:spcPct val="120000"/>
              </a:lnSpc>
              <a:spcBef>
                <a:spcPts val="500"/>
              </a:spcBef>
              <a:buClr>
                <a:schemeClr val="tx1"/>
              </a:buClr>
              <a:buFont typeface="Arial" panose="020B0604020202020204" pitchFamily="34" charset="0"/>
              <a:buChar char="•"/>
              <a:defRPr sz="1600" cap="all" baseline="0">
                <a:effectLst>
                  <a:outerShdw blurRad="47625" dist="12700" dir="2700000" algn="tl" rotWithShape="0">
                    <a:srgbClr val="000000">
                      <a:alpha val="36000"/>
                    </a:srgbClr>
                  </a:outerShdw>
                </a:effectLst>
              </a:defRPr>
            </a:lvl3pPr>
            <a:lvl4pPr marL="16002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4pPr>
            <a:lvl5pPr marL="20574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5pPr>
            <a:lvl6pPr marL="25146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6pPr>
            <a:lvl7pPr marL="29718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7pPr>
            <a:lvl8pPr marL="34290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8pPr>
            <a:lvl9pPr marL="3886200" indent="-228600" defTabSz="914400">
              <a:lnSpc>
                <a:spcPct val="120000"/>
              </a:lnSpc>
              <a:spcBef>
                <a:spcPts val="500"/>
              </a:spcBef>
              <a:buClr>
                <a:schemeClr val="tx1"/>
              </a:buClr>
              <a:buFont typeface="Arial" panose="020B0604020202020204" pitchFamily="34" charset="0"/>
              <a:buChar char="•"/>
              <a:defRPr sz="1400" cap="all" baseline="0">
                <a:effectLst>
                  <a:outerShdw blurRad="47625" dist="12700" dir="2700000" algn="tl" rotWithShape="0">
                    <a:srgbClr val="000000">
                      <a:alpha val="36000"/>
                    </a:srgbClr>
                  </a:outerShdw>
                </a:effectLst>
              </a:defRPr>
            </a:lvl9pPr>
          </a:lstStyle>
          <a:p>
            <a:pPr marL="0" marR="0" lvl="0" indent="0" algn="ctr" defTabSz="685800" rtl="1" eaLnBrk="1" fontAlgn="auto" latinLnBrk="0" hangingPunct="1">
              <a:lnSpc>
                <a:spcPct val="90000"/>
              </a:lnSpc>
              <a:spcBef>
                <a:spcPts val="750"/>
              </a:spcBef>
              <a:spcAft>
                <a:spcPts val="0"/>
              </a:spcAft>
              <a:buClr>
                <a:prstClr val="white"/>
              </a:buClr>
              <a:buSzTx/>
              <a:buFont typeface="Arial" panose="020B0604020202020204" pitchFamily="34" charset="0"/>
              <a:buNone/>
              <a:tabLst/>
              <a:defRPr/>
            </a:pPr>
            <a:r>
              <a:rPr kumimoji="0" lang="fa-IR" sz="2300" b="1" i="0" u="none" strike="noStrike" kern="0" cap="all" spc="0" normalizeH="0" baseline="0" noProof="0" dirty="0">
                <a:ln>
                  <a:noFill/>
                </a:ln>
                <a:solidFill>
                  <a:schemeClr val="tx1"/>
                </a:solidFill>
                <a:effectLst>
                  <a:outerShdw blurRad="47625" dist="12700" dir="2700000" algn="tl" rotWithShape="0">
                    <a:srgbClr val="000000">
                      <a:alpha val="36000"/>
                    </a:srgbClr>
                  </a:outerShdw>
                </a:effectLst>
                <a:uLnTx/>
                <a:uFillTx/>
              </a:rPr>
              <a:t>قانون برنامه </a:t>
            </a:r>
            <a:r>
              <a:rPr kumimoji="0" lang="fa-IR" sz="2300" b="1" i="0" u="none" strike="noStrike" kern="0" cap="all" spc="0" normalizeH="0" baseline="0" noProof="0" dirty="0" err="1">
                <a:ln>
                  <a:noFill/>
                </a:ln>
                <a:solidFill>
                  <a:schemeClr val="tx1"/>
                </a:solidFill>
                <a:effectLst>
                  <a:outerShdw blurRad="47625" dist="12700" dir="2700000" algn="tl" rotWithShape="0">
                    <a:srgbClr val="000000">
                      <a:alpha val="36000"/>
                    </a:srgbClr>
                  </a:outerShdw>
                </a:effectLst>
                <a:uLnTx/>
                <a:uFillTx/>
              </a:rPr>
              <a:t>پنج‌ساله</a:t>
            </a:r>
            <a:r>
              <a:rPr kumimoji="0" lang="fa-IR" sz="2300" b="1" i="0" u="none" strike="noStrike" kern="0" cap="all" spc="0" normalizeH="0" baseline="0" noProof="0" dirty="0">
                <a:ln>
                  <a:noFill/>
                </a:ln>
                <a:solidFill>
                  <a:schemeClr val="tx1"/>
                </a:solidFill>
                <a:effectLst>
                  <a:outerShdw blurRad="47625" dist="12700" dir="2700000" algn="tl" rotWithShape="0">
                    <a:srgbClr val="000000">
                      <a:alpha val="36000"/>
                    </a:srgbClr>
                  </a:outerShdw>
                </a:effectLst>
                <a:uLnTx/>
                <a:uFillTx/>
              </a:rPr>
              <a:t> ششم توسعه اقتصادی، اجتماعی و فرهنگی- ماده 76 </a:t>
            </a:r>
          </a:p>
          <a:p>
            <a:pPr marL="514350" marR="0" lvl="1" indent="-171450" defTabSz="685800" eaLnBrk="1" fontAlgn="auto" latinLnBrk="0" hangingPunct="1">
              <a:lnSpc>
                <a:spcPct val="90000"/>
              </a:lnSpc>
              <a:spcBef>
                <a:spcPts val="375"/>
              </a:spcBef>
              <a:spcAft>
                <a:spcPts val="0"/>
              </a:spcAft>
              <a:buClr>
                <a:prstClr val="white"/>
              </a:buClr>
              <a:buSzTx/>
              <a:buFont typeface="Arial" panose="020B0604020202020204" pitchFamily="34" charset="0"/>
              <a:buChar char="•"/>
              <a:tabLst/>
              <a:defRPr/>
            </a:pPr>
            <a:endParaRPr kumimoji="0" lang="fa-IR" sz="1800" b="0" i="0" u="none" strike="noStrike" kern="0" cap="all" spc="0" normalizeH="0" baseline="0" noProof="0" dirty="0">
              <a:ln>
                <a:noFill/>
              </a:ln>
              <a:effectLst>
                <a:outerShdw blurRad="47625" dist="12700" dir="2700000" algn="tl" rotWithShape="0">
                  <a:srgbClr val="000000">
                    <a:alpha val="36000"/>
                  </a:srgbClr>
                </a:outerShdw>
              </a:effectLst>
              <a:uLnTx/>
              <a:uFillTx/>
              <a:cs typeface="B Nazanin" panose="00000400000000000000" pitchFamily="2" charset="-78"/>
            </a:endParaRPr>
          </a:p>
          <a:p>
            <a:pPr marL="342900" marR="0" lvl="1" indent="0" algn="r" defTabSz="685800" rtl="1" eaLnBrk="1" fontAlgn="auto" latinLnBrk="0" hangingPunct="1">
              <a:lnSpc>
                <a:spcPct val="90000"/>
              </a:lnSpc>
              <a:spcBef>
                <a:spcPts val="375"/>
              </a:spcBef>
              <a:spcAft>
                <a:spcPts val="0"/>
              </a:spcAft>
              <a:buClr>
                <a:prstClr val="white"/>
              </a:buClr>
              <a:buSzTx/>
              <a:buFont typeface="Arial" panose="020B0604020202020204" pitchFamily="34" charset="0"/>
              <a:buNone/>
              <a:tabLst/>
              <a:defRPr/>
            </a:pPr>
            <a:r>
              <a:rPr kumimoji="0" lang="fa-IR" sz="1700" b="0" i="0" u="none" strike="noStrike" kern="0" cap="all" spc="0" normalizeH="0" baseline="0" noProof="0" dirty="0">
                <a:ln>
                  <a:noFill/>
                </a:ln>
                <a:effectLst>
                  <a:outerShdw blurRad="47625" dist="12700" dir="2700000" algn="tl" rotWithShape="0">
                    <a:srgbClr val="000000">
                      <a:alpha val="36000"/>
                    </a:srgbClr>
                  </a:outerShdw>
                </a:effectLst>
                <a:uLnTx/>
                <a:uFillTx/>
                <a:cs typeface="B Nazanin" panose="00000400000000000000" pitchFamily="2" charset="-78"/>
              </a:rPr>
              <a:t>رعایت </a:t>
            </a:r>
            <a:r>
              <a:rPr kumimoji="0" lang="fa-IR" sz="1700" b="0" i="0" u="none" strike="noStrike" kern="0" cap="all" spc="0" normalizeH="0" baseline="0" noProof="0" dirty="0" err="1">
                <a:ln>
                  <a:noFill/>
                </a:ln>
                <a:effectLst>
                  <a:outerShdw blurRad="47625" dist="12700" dir="2700000" algn="tl" rotWithShape="0">
                    <a:srgbClr val="000000">
                      <a:alpha val="36000"/>
                    </a:srgbClr>
                  </a:outerShdw>
                </a:effectLst>
                <a:uLnTx/>
                <a:uFillTx/>
                <a:cs typeface="B Nazanin" panose="00000400000000000000" pitchFamily="2" charset="-78"/>
              </a:rPr>
              <a:t>سیاست‌های</a:t>
            </a:r>
            <a:r>
              <a:rPr kumimoji="0" lang="fa-IR" sz="1700" b="0" i="0" u="none" strike="noStrike" kern="0" cap="all" spc="0" normalizeH="0" baseline="0" noProof="0" dirty="0">
                <a:ln>
                  <a:noFill/>
                </a:ln>
                <a:effectLst>
                  <a:outerShdw blurRad="47625" dist="12700" dir="2700000" algn="tl" rotWithShape="0">
                    <a:srgbClr val="000000">
                      <a:alpha val="36000"/>
                    </a:srgbClr>
                  </a:outerShdw>
                </a:effectLst>
                <a:uLnTx/>
                <a:uFillTx/>
                <a:cs typeface="B Nazanin" panose="00000400000000000000" pitchFamily="2" charset="-78"/>
              </a:rPr>
              <a:t> کلی جمعیت، سلامت مادر و کودک: کاهش عوارض ناشی از بارداری، سقط و زایمان.</a:t>
            </a:r>
            <a:endParaRPr kumimoji="0" lang="en-US" sz="1700" b="0" i="0" u="none" strike="noStrike" kern="0" cap="all" spc="0" normalizeH="0" baseline="0" noProof="0" dirty="0">
              <a:ln>
                <a:noFill/>
              </a:ln>
              <a:effectLst>
                <a:outerShdw blurRad="47625" dist="12700" dir="2700000" algn="tl" rotWithShape="0">
                  <a:srgbClr val="000000">
                    <a:alpha val="36000"/>
                  </a:srgbClr>
                </a:outerShdw>
              </a:effectLst>
              <a:uLnTx/>
              <a:uFillTx/>
              <a:cs typeface="B Nazanin" panose="00000400000000000000" pitchFamily="2" charset="-78"/>
            </a:endParaRPr>
          </a:p>
        </p:txBody>
      </p:sp>
    </p:spTree>
    <p:extLst>
      <p:ext uri="{BB962C8B-B14F-4D97-AF65-F5344CB8AC3E}">
        <p14:creationId xmlns:p14="http://schemas.microsoft.com/office/powerpoint/2010/main" val="2445805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ropl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4377</TotalTime>
  <Words>4029</Words>
  <Application>Microsoft Office PowerPoint</Application>
  <PresentationFormat>On-screen Show (4:3)</PresentationFormat>
  <Paragraphs>337</Paragraphs>
  <Slides>37</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37</vt:i4>
      </vt:variant>
    </vt:vector>
  </HeadingPairs>
  <TitlesOfParts>
    <vt:vector size="49" baseType="lpstr">
      <vt:lpstr>Arial</vt:lpstr>
      <vt:lpstr>B Nazanin</vt:lpstr>
      <vt:lpstr>B Titr</vt:lpstr>
      <vt:lpstr>Calibri</vt:lpstr>
      <vt:lpstr>Calibri Light</vt:lpstr>
      <vt:lpstr>Symbol</vt:lpstr>
      <vt:lpstr>Times New Roman</vt:lpstr>
      <vt:lpstr>Trebuchet MS</vt:lpstr>
      <vt:lpstr>Tw Cen MT</vt:lpstr>
      <vt:lpstr>Wingdings</vt:lpstr>
      <vt:lpstr>Office Theme</vt:lpstr>
      <vt:lpstr>Droplet</vt:lpstr>
      <vt:lpstr>PowerPoint Presentation</vt:lpstr>
      <vt:lpstr>برنامه جامع "مهار، پایش، پیشگیری و کاهش سقط خودبه‌خودی جنین به‌صورت ادغام در شبکه بهداشت شامل آموزش عمومی اصلاح سبک زندگی و آسیب‌های وارده ناشی از تغذیه و داروها بر سلامت جنین“  مبتنی بر مراقبت‌های ادغام یافته در سطح اول ارایه خدمت شبکه خدمات جامع و همگانی سلامت وهمکاری‌های بین بخشی</vt:lpstr>
      <vt:lpstr>فهرست مطالب</vt:lpstr>
      <vt:lpstr>تعاریف و اصطلاحات کلی برنامه</vt:lpstr>
      <vt:lpstr> فراوانی سقط خودبخودی</vt:lpstr>
      <vt:lpstr>علل و عوامل تاثیرگذار بر سقط خود‌به‌خود</vt:lpstr>
      <vt:lpstr>اکثر سقط‌های زودهنگام از اختلالات ژنتیکی غالبا تصادفی نشات می‌گیرند،  اما احتمال دخالت یک علت تکراری و احتمالا قابل اصلاح در موارد زیر بیشتر است: در زنانی که سقط مکرر (سقط متوالی 2 بار یا بیشتر) دارند و یا در زنانی که در آنان سقط در هفته‌های بالاتر (بالاتر از 12-10 هفته) بارداری اتفاق می افتد.</vt:lpstr>
      <vt:lpstr>تعاریف و اصطلاحات کلی برنامه</vt:lpstr>
      <vt:lpstr>تکالیف و الزامات قانونی</vt:lpstr>
      <vt:lpstr>چشم انداز / اهداف</vt:lpstr>
      <vt:lpstr>گروه هدف</vt:lpstr>
      <vt:lpstr>PowerPoint Presentation</vt:lpstr>
      <vt:lpstr>خدمات آموزشی- مراقبتی</vt:lpstr>
      <vt:lpstr>PowerPoint Presentation</vt:lpstr>
      <vt:lpstr>PowerPoint Presentation</vt:lpstr>
      <vt:lpstr>PowerPoint Presentation</vt:lpstr>
      <vt:lpstr>خدمات آموزشی- مراقبتی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 طی آموزش باروری سالم و فرزندآوری گروه هدف:  همان گروه هدف در آموزش باروری سالم و فرزندآوری  خدمت: آموزش آموزش سبک زندگی و تغذیه سالم در جهت حفظ توان بارداری و پیشگیری از اختلالات بارداری (سقط خودبه‌خود جنین)؛ آگاهی رسانی در خصوص سقط خود به خودی و نحوه برخورد با آن و لزوم مراجعه زودهنگام بلافاصله پس از تعویق عادت ماهیانه؛ تاکید به آقایان در خصوص ضرورت همدلی و همکاری با همسر در دوران بارداری.</vt:lpstr>
      <vt:lpstr>در طی آموزش‌های هنگام ازدواج گروه هدف: همان گروه هدف در آموزش‌های هنگام ازدواج می‌باشد. خدمت: آموزش آموزش سبک زندگی و تغذیه سالم در جهت حفظ توان بارداری و پیشگیری از اختلالات بارداری (سقط خودبه‌خود جنین)؛ آگاهی رسانی در خصوص سقط خود به خودی و نحوه برخورد با آن و لزوم مراجعه زودهنگام بلافاصله پس از تعویق عادت ماهیانه؛  تاکید به آقایان در خصوص ضرورت همدلی و همکاری با همسر در دوران بارداری.</vt:lpstr>
      <vt:lpstr>PowerPoint Presentation</vt:lpstr>
      <vt:lpstr>همکاری های  بین بخشی</vt:lpstr>
      <vt:lpstr>PowerPoint Presentation</vt:lpstr>
      <vt:lpstr>PowerPoint Presentation</vt:lpstr>
      <vt:lpstr>PowerPoint Presentation</vt:lpstr>
      <vt:lpstr>پایش برنامه و شاخص‌ها</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برنامه جامع مهار، پایش، پیشگیری و کاهش سقط خود به خودی جنین به صورت ادغام در شبکه بهداشت شامل آموزش عمومی اصلاح سبک زندگی و آسیب‌های وارده ناشی از تغذیه و داروها بر سلامت جنین</dc:title>
  <dc:creator>123</dc:creator>
  <cp:lastModifiedBy>HTHV-CALL-K0</cp:lastModifiedBy>
  <cp:revision>255</cp:revision>
  <dcterms:created xsi:type="dcterms:W3CDTF">2023-04-28T05:15:01Z</dcterms:created>
  <dcterms:modified xsi:type="dcterms:W3CDTF">2024-06-10T03:04:46Z</dcterms:modified>
</cp:coreProperties>
</file>