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4"/>
  </p:notesMasterIdLst>
  <p:sldIdLst>
    <p:sldId id="594" r:id="rId2"/>
    <p:sldId id="471" r:id="rId3"/>
    <p:sldId id="602" r:id="rId4"/>
    <p:sldId id="603" r:id="rId5"/>
    <p:sldId id="606" r:id="rId6"/>
    <p:sldId id="510" r:id="rId7"/>
    <p:sldId id="612" r:id="rId8"/>
    <p:sldId id="583" r:id="rId9"/>
    <p:sldId id="584" r:id="rId10"/>
    <p:sldId id="590" r:id="rId11"/>
    <p:sldId id="607" r:id="rId12"/>
    <p:sldId id="589" r:id="rId13"/>
    <p:sldId id="588" r:id="rId14"/>
    <p:sldId id="593" r:id="rId15"/>
    <p:sldId id="620" r:id="rId16"/>
    <p:sldId id="621" r:id="rId17"/>
    <p:sldId id="591" r:id="rId18"/>
    <p:sldId id="601" r:id="rId19"/>
    <p:sldId id="600" r:id="rId20"/>
    <p:sldId id="599" r:id="rId21"/>
    <p:sldId id="613" r:id="rId22"/>
    <p:sldId id="616" r:id="rId23"/>
    <p:sldId id="617" r:id="rId24"/>
    <p:sldId id="592" r:id="rId25"/>
    <p:sldId id="614" r:id="rId26"/>
    <p:sldId id="615" r:id="rId27"/>
    <p:sldId id="609" r:id="rId28"/>
    <p:sldId id="610" r:id="rId29"/>
    <p:sldId id="618" r:id="rId30"/>
    <p:sldId id="611" r:id="rId31"/>
    <p:sldId id="619" r:id="rId32"/>
    <p:sldId id="59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4F1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528" autoAdjust="0"/>
    <p:restoredTop sz="94624" autoAdjust="0"/>
  </p:normalViewPr>
  <p:slideViewPr>
    <p:cSldViewPr>
      <p:cViewPr varScale="1">
        <p:scale>
          <a:sx n="69" d="100"/>
          <a:sy n="69" d="100"/>
        </p:scale>
        <p:origin x="-1206" y="-102"/>
      </p:cViewPr>
      <p:guideLst>
        <p:guide orient="horz" pos="2160"/>
        <p:guide pos="2880"/>
      </p:guideLst>
    </p:cSldViewPr>
  </p:slideViewPr>
  <p:notesTextViewPr>
    <p:cViewPr>
      <p:scale>
        <a:sx n="75" d="100"/>
        <a:sy n="7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D1FF76-5F26-453D-87BF-5F65F30497D0}" type="datetimeFigureOut">
              <a:rPr lang="en-US" smtClean="0"/>
              <a:pPr/>
              <a:t>9/28/2019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67D9DF-C8B6-49E3-85EA-24939D85383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A46386-98B9-4F56-8BE6-55824D19A985}"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BE202B-479D-449B-BBF6-E219BB70BAE6}"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A67D9DF-C8B6-49E3-85EA-24939D853839}"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BE202B-479D-449B-BBF6-E219BB70BAE6}" type="slidenum">
              <a:rPr lang="en-US" smtClean="0"/>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6FE98-FF45-41F6-A271-91E7BA58FF94}"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075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6FE98-FF45-41F6-A271-91E7BA58FF94}"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3C752E-DF5C-489A-A4F3-C563B4D6D119}" type="slidenum">
              <a:rPr lang="ar-SA"/>
              <a:pPr/>
              <a:t>18</a:t>
            </a:fld>
            <a:endParaRPr lang="en-GB"/>
          </a:p>
        </p:txBody>
      </p:sp>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31ECC04-724A-4F9E-835A-8A389C0D889A}" type="slidenum">
              <a:rPr lang="ar-SA" smtClean="0"/>
              <a:pPr>
                <a:defRPr/>
              </a:pPr>
              <a:t>22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A67D9DF-C8B6-49E3-85EA-24939D853839}" type="slidenum">
              <a:rPr lang="en-US" smtClean="0"/>
              <a:pPr/>
              <a:t>25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9/28/2019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lvl1pPr algn="ctr">
              <a:defRPr sz="5400" b="1">
                <a:solidFill>
                  <a:srgbClr val="C00000"/>
                </a:solidFill>
              </a:defRPr>
            </a:lvl1pPr>
          </a:lstStyle>
          <a:p>
            <a:r>
              <a:rPr kumimoji="0" lang="en-US" dirty="0" smtClean="0"/>
              <a:t>Click to edit Master title style</a:t>
            </a:r>
            <a:endParaRPr kumimoji="0" lang="en-US" dirty="0"/>
          </a:p>
        </p:txBody>
      </p:sp>
      <p:sp>
        <p:nvSpPr>
          <p:cNvPr id="3" name="Vertical Text Placeholder 2"/>
          <p:cNvSpPr>
            <a:spLocks noGrp="1"/>
          </p:cNvSpPr>
          <p:nvPr>
            <p:ph type="body" orient="vert" idx="1"/>
          </p:nvPr>
        </p:nvSpPr>
        <p:spPr>
          <a:xfrm>
            <a:off x="0" y="1143000"/>
            <a:ext cx="9144000" cy="5715000"/>
          </a:xfrm>
        </p:spPr>
        <p:txBody>
          <a:bodyPr vert="horz">
            <a:normAutofit/>
          </a:bodyPr>
          <a:lstStyle>
            <a:lvl1pPr algn="r" rtl="1">
              <a:buClr>
                <a:srgbClr val="C00000"/>
              </a:buClr>
              <a:buFont typeface="Wingdings" pitchFamily="2" charset="2"/>
              <a:buChar char="v"/>
              <a:defRPr sz="4800" b="1">
                <a:solidFill>
                  <a:srgbClr val="002060"/>
                </a:solidFill>
              </a:defRPr>
            </a:lvl1pPr>
            <a:lvl2pPr algn="r" rtl="1">
              <a:buClr>
                <a:srgbClr val="C00000"/>
              </a:buClr>
              <a:buFont typeface="Wingdings" pitchFamily="2" charset="2"/>
              <a:buChar char="v"/>
              <a:defRPr sz="4800" b="1">
                <a:solidFill>
                  <a:srgbClr val="002060"/>
                </a:solidFill>
              </a:defRPr>
            </a:lvl2pPr>
            <a:lvl3pPr algn="r" rtl="1">
              <a:buClr>
                <a:srgbClr val="C00000"/>
              </a:buClr>
              <a:buFont typeface="Wingdings" pitchFamily="2" charset="2"/>
              <a:buChar char="v"/>
              <a:defRPr sz="4400" b="1">
                <a:solidFill>
                  <a:srgbClr val="002060"/>
                </a:solidFill>
              </a:defRPr>
            </a:lvl3pPr>
            <a:lvl4pPr algn="r" rtl="1">
              <a:buClr>
                <a:srgbClr val="C00000"/>
              </a:buClr>
              <a:buFont typeface="Wingdings" pitchFamily="2" charset="2"/>
              <a:buChar char="v"/>
              <a:defRPr sz="4400" b="1">
                <a:solidFill>
                  <a:srgbClr val="002060"/>
                </a:solidFill>
              </a:defRPr>
            </a:lvl4pPr>
            <a:lvl5pPr algn="r" rtl="1">
              <a:buClr>
                <a:srgbClr val="C00000"/>
              </a:buClr>
              <a:buFont typeface="Wingdings" pitchFamily="2" charset="2"/>
              <a:buChar char="v"/>
              <a:defRPr sz="4400" b="1">
                <a:solidFill>
                  <a:srgbClr val="002060"/>
                </a:solidFill>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28600"/>
            <a:ext cx="8229600" cy="914400"/>
          </a:xfrm>
        </p:spPr>
        <p:txBody>
          <a:bodyPr>
            <a:noAutofit/>
          </a:bodyPr>
          <a:lstStyle>
            <a:lvl1pPr algn="ctr">
              <a:defRPr sz="4800" b="1">
                <a:solidFill>
                  <a:srgbClr val="C00000"/>
                </a:solidFill>
                <a:cs typeface="B Farnaz" pitchFamily="2" charset="-78"/>
              </a:defRPr>
            </a:lvl1pPr>
          </a:lstStyle>
          <a:p>
            <a:r>
              <a:rPr kumimoji="0" lang="fa-IR" dirty="0" smtClean="0"/>
              <a:t>تاال</a:t>
            </a:r>
            <a:endParaRPr kumimoji="0" lang="en-US" dirty="0"/>
          </a:p>
        </p:txBody>
      </p:sp>
      <p:sp>
        <p:nvSpPr>
          <p:cNvPr id="3" name="Content Placeholder 2"/>
          <p:cNvSpPr>
            <a:spLocks noGrp="1"/>
          </p:cNvSpPr>
          <p:nvPr>
            <p:ph idx="1"/>
          </p:nvPr>
        </p:nvSpPr>
        <p:spPr>
          <a:xfrm>
            <a:off x="457200" y="1219200"/>
            <a:ext cx="8229600" cy="5638800"/>
          </a:xfrm>
        </p:spPr>
        <p:txBody>
          <a:bodyPr>
            <a:normAutofit/>
          </a:bodyPr>
          <a:lstStyle>
            <a:lvl1pPr algn="r" rtl="1">
              <a:buClr>
                <a:srgbClr val="C00000"/>
              </a:buClr>
              <a:buFont typeface="Wingdings" pitchFamily="2" charset="2"/>
              <a:buChar char="v"/>
              <a:defRPr sz="3600" b="1">
                <a:solidFill>
                  <a:srgbClr val="002060"/>
                </a:solidFill>
              </a:defRPr>
            </a:lvl1pPr>
            <a:lvl2pPr algn="r" rtl="1">
              <a:buClr>
                <a:srgbClr val="C00000"/>
              </a:buClr>
              <a:buFont typeface="Wingdings" pitchFamily="2" charset="2"/>
              <a:buChar char="v"/>
              <a:defRPr sz="3600" b="1">
                <a:solidFill>
                  <a:srgbClr val="002060"/>
                </a:solidFill>
              </a:defRPr>
            </a:lvl2pPr>
            <a:lvl3pPr algn="r" rtl="1">
              <a:buClr>
                <a:srgbClr val="C00000"/>
              </a:buClr>
              <a:buFont typeface="Wingdings" pitchFamily="2" charset="2"/>
              <a:buChar char="v"/>
              <a:defRPr sz="3200" b="1">
                <a:solidFill>
                  <a:srgbClr val="002060"/>
                </a:solidFill>
              </a:defRPr>
            </a:lvl3pPr>
            <a:lvl4pPr algn="r" rtl="1">
              <a:buClr>
                <a:srgbClr val="C00000"/>
              </a:buClr>
              <a:buFont typeface="Wingdings" pitchFamily="2" charset="2"/>
              <a:buChar char="v"/>
              <a:defRPr sz="3200" b="1">
                <a:solidFill>
                  <a:srgbClr val="002060"/>
                </a:solidFill>
              </a:defRPr>
            </a:lvl4pPr>
            <a:lvl5pPr algn="r" rtl="1">
              <a:buClr>
                <a:srgbClr val="C00000"/>
              </a:buClr>
              <a:buFont typeface="Wingdings" pitchFamily="2" charset="2"/>
              <a:buChar char="v"/>
              <a:defRPr sz="3200" b="1">
                <a:solidFill>
                  <a:srgbClr val="002060"/>
                </a:solidFill>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9/28/2019</a:t>
            </a:fld>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9/28/2019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9/28/2019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0668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ctr" rtl="0">
              <a:spcBef>
                <a:spcPct val="0"/>
              </a:spcBef>
              <a:buNone/>
              <a:defRPr sz="5400" b="1">
                <a:ln>
                  <a:noFill/>
                </a:ln>
                <a:solidFill>
                  <a:srgbClr val="C00000"/>
                </a:solidFill>
                <a:effectLst/>
                <a:latin typeface="+mj-lt"/>
                <a:ea typeface="+mj-ea"/>
                <a:cs typeface="+mj-cs"/>
              </a:defRPr>
            </a:lvl1p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9/28/2019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9/28/2019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9/28/2019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2.gif"/><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grpSp>
        <p:nvGrpSpPr>
          <p:cNvPr id="4" name="Group 2"/>
          <p:cNvGrpSpPr>
            <a:grpSpLocks/>
          </p:cNvGrpSpPr>
          <p:nvPr/>
        </p:nvGrpSpPr>
        <p:grpSpPr bwMode="auto">
          <a:xfrm>
            <a:off x="0" y="0"/>
            <a:ext cx="9144000" cy="6858000"/>
            <a:chOff x="0" y="0"/>
            <a:chExt cx="5760" cy="4320"/>
          </a:xfrm>
        </p:grpSpPr>
        <p:pic>
          <p:nvPicPr>
            <p:cNvPr id="9" name="Picture 3" descr="C:\WINDOWS\Desktop\beautiful picture\sparklebkgd.gif"/>
            <p:cNvPicPr>
              <a:picLocks noChangeAspect="1" noChangeArrowheads="1" noCrop="1"/>
            </p:cNvPicPr>
            <p:nvPr/>
          </p:nvPicPr>
          <p:blipFill>
            <a:blip r:embed="rId2" cstate="print"/>
            <a:srcRect/>
            <a:stretch>
              <a:fillRect/>
            </a:stretch>
          </p:blipFill>
          <p:spPr bwMode="auto">
            <a:xfrm>
              <a:off x="0" y="0"/>
              <a:ext cx="5760" cy="4320"/>
            </a:xfrm>
            <a:prstGeom prst="rect">
              <a:avLst/>
            </a:prstGeom>
            <a:noFill/>
          </p:spPr>
        </p:pic>
        <p:pic>
          <p:nvPicPr>
            <p:cNvPr id="10" name="Picture 4" descr="C:\WINDOWS\Desktop\shafei\besm allah.gif"/>
            <p:cNvPicPr>
              <a:picLocks noChangeAspect="1" noChangeArrowheads="1"/>
            </p:cNvPicPr>
            <p:nvPr/>
          </p:nvPicPr>
          <p:blipFill>
            <a:blip r:embed="rId3" cstate="print">
              <a:lum bright="2000" contrast="-6000"/>
            </a:blip>
            <a:srcRect/>
            <a:stretch>
              <a:fillRect/>
            </a:stretch>
          </p:blipFill>
          <p:spPr bwMode="auto">
            <a:xfrm>
              <a:off x="1488" y="1104"/>
              <a:ext cx="3504" cy="1913"/>
            </a:xfrm>
            <a:prstGeom prst="rect">
              <a:avLst/>
            </a:prstGeom>
            <a:noFill/>
          </p:spPr>
        </p:pic>
        <p:pic>
          <p:nvPicPr>
            <p:cNvPr id="11" name="Picture 5" descr="C:\WINDOWS\Desktop\beautiful picture\globe3.gif"/>
            <p:cNvPicPr>
              <a:picLocks noChangeAspect="1" noChangeArrowheads="1" noCrop="1"/>
            </p:cNvPicPr>
            <p:nvPr/>
          </p:nvPicPr>
          <p:blipFill>
            <a:blip r:embed="rId4" cstate="print"/>
            <a:srcRect/>
            <a:stretch>
              <a:fillRect/>
            </a:stretch>
          </p:blipFill>
          <p:spPr bwMode="auto">
            <a:xfrm>
              <a:off x="4416" y="480"/>
              <a:ext cx="528" cy="490"/>
            </a:xfrm>
            <a:prstGeom prst="rect">
              <a:avLst/>
            </a:prstGeom>
            <a:noFill/>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علائم یائسگی</a:t>
            </a:r>
            <a:endParaRPr lang="en-US" dirty="0"/>
          </a:p>
        </p:txBody>
      </p:sp>
      <p:sp>
        <p:nvSpPr>
          <p:cNvPr id="3" name="Content Placeholder 2"/>
          <p:cNvSpPr>
            <a:spLocks noGrp="1"/>
          </p:cNvSpPr>
          <p:nvPr>
            <p:ph idx="1"/>
          </p:nvPr>
        </p:nvSpPr>
        <p:spPr>
          <a:xfrm>
            <a:off x="0" y="762000"/>
            <a:ext cx="9372600" cy="5943600"/>
          </a:xfrm>
        </p:spPr>
        <p:txBody>
          <a:bodyPr/>
          <a:lstStyle/>
          <a:p>
            <a:endParaRPr lang="en-US" sz="4400" dirty="0" smtClean="0">
              <a:solidFill>
                <a:srgbClr val="FF0000"/>
              </a:solidFill>
            </a:endParaRPr>
          </a:p>
          <a:p>
            <a:pPr lvl="1">
              <a:buNone/>
            </a:pPr>
            <a:r>
              <a:rPr lang="en-US" dirty="0" smtClean="0">
                <a:solidFill>
                  <a:srgbClr val="C00000"/>
                </a:solidFill>
              </a:rPr>
              <a:t> </a:t>
            </a:r>
            <a:r>
              <a:rPr lang="fa-IR" sz="3700" dirty="0" smtClean="0">
                <a:solidFill>
                  <a:srgbClr val="C00000"/>
                </a:solidFill>
              </a:rPr>
              <a:t>اختلال وازوموتور (گرگرفتگی ): </a:t>
            </a:r>
          </a:p>
          <a:p>
            <a:pPr lvl="1">
              <a:buNone/>
            </a:pPr>
            <a:r>
              <a:rPr lang="fa-IR" dirty="0" smtClean="0"/>
              <a:t>  رایج ترین علامت نزدیک به دوره یائسگی، یک آشفتگی در سیستم تنظیم کننده دمای بدن است که منجر به دوره های گرگرفتگی وبرافروختگی می گردد.</a:t>
            </a:r>
          </a:p>
          <a:p>
            <a:pPr lvl="1">
              <a:buNone/>
            </a:pPr>
            <a:endParaRPr lang="fa-IR" dirty="0" smtClean="0"/>
          </a:p>
          <a:p>
            <a:pPr lvl="1">
              <a:buNone/>
            </a:pPr>
            <a:r>
              <a:rPr lang="fa-IR" dirty="0" smtClean="0"/>
              <a:t> </a:t>
            </a:r>
            <a:endParaRPr lang="fa-IR" dirty="0" smtClean="0">
              <a:solidFill>
                <a:schemeClr val="accent1">
                  <a:lumMod val="75000"/>
                </a:schemeClr>
              </a:solidFill>
            </a:endParaRPr>
          </a:p>
          <a:p>
            <a:pPr>
              <a:buFont typeface="Wingdings" pitchFamily="2" charset="2"/>
              <a:buChar char="q"/>
            </a:pPr>
            <a:endParaRPr lang="fa-IR" dirty="0" smtClean="0"/>
          </a:p>
          <a:p>
            <a:pPr>
              <a:buNone/>
            </a:pPr>
            <a:endParaRPr lang="fa-IR"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fa-IR" dirty="0" smtClean="0"/>
          </a:p>
        </p:txBody>
      </p:sp>
      <p:pic>
        <p:nvPicPr>
          <p:cNvPr id="4" name="Picture 1" descr="C:\Documents and Settings\allameh\My Documents\My Pictures\Vasomotor.jpg"/>
          <p:cNvPicPr>
            <a:picLocks noChangeAspect="1" noChangeArrowheads="1"/>
          </p:cNvPicPr>
          <p:nvPr/>
        </p:nvPicPr>
        <p:blipFill>
          <a:blip r:embed="rId2" cstate="print"/>
          <a:srcRect/>
          <a:stretch>
            <a:fillRect/>
          </a:stretch>
        </p:blipFill>
        <p:spPr bwMode="auto">
          <a:xfrm>
            <a:off x="152400" y="3657600"/>
            <a:ext cx="2362200" cy="3048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گرگرفتگی</a:t>
            </a:r>
            <a:endParaRPr lang="en-US" dirty="0"/>
          </a:p>
        </p:txBody>
      </p:sp>
      <p:sp>
        <p:nvSpPr>
          <p:cNvPr id="3" name="Content Placeholder 2"/>
          <p:cNvSpPr>
            <a:spLocks noGrp="1"/>
          </p:cNvSpPr>
          <p:nvPr>
            <p:ph idx="1"/>
          </p:nvPr>
        </p:nvSpPr>
        <p:spPr>
          <a:xfrm>
            <a:off x="228600" y="1219200"/>
            <a:ext cx="8458200" cy="5638800"/>
          </a:xfrm>
        </p:spPr>
        <p:txBody>
          <a:bodyPr>
            <a:normAutofit/>
          </a:bodyPr>
          <a:lstStyle/>
          <a:p>
            <a:pPr algn="just"/>
            <a:r>
              <a:rPr lang="fa-IR" sz="4000" dirty="0" smtClean="0"/>
              <a:t>در ابتدای دوران یائسگی بروز گرگرفتگی بسیار متداول است. در این هنگام با افزایش میزان جریان خون در مناطقی از بدن مانند سر و گردن حالت گرگرفتگی ایجاد می‌شود که حدود ۳۰ ثانیه تا ۵ دقیقه ادامه خواهد یافت. </a:t>
            </a:r>
          </a:p>
          <a:p>
            <a:pPr algn="just">
              <a:buNone/>
            </a:pPr>
            <a:endParaRPr lang="en-US" sz="4000" dirty="0"/>
          </a:p>
        </p:txBody>
      </p:sp>
      <p:pic>
        <p:nvPicPr>
          <p:cNvPr id="4" name="Picture 2" descr="C:\Documents and Settings\mehdi\Desktop\mch1\menopause\pic\hotflash.bmp"/>
          <p:cNvPicPr>
            <a:picLocks noChangeAspect="1" noChangeArrowheads="1"/>
          </p:cNvPicPr>
          <p:nvPr/>
        </p:nvPicPr>
        <p:blipFill>
          <a:blip r:embed="rId2"/>
          <a:srcRect/>
          <a:stretch>
            <a:fillRect/>
          </a:stretch>
        </p:blipFill>
        <p:spPr bwMode="auto">
          <a:xfrm>
            <a:off x="2590800" y="4419600"/>
            <a:ext cx="3200400" cy="2133600"/>
          </a:xfrm>
          <a:prstGeom prst="rect">
            <a:avLst/>
          </a:prstGeom>
          <a:noFill/>
          <a:ln w="9525">
            <a:noFill/>
            <a:miter lim="800000"/>
            <a:headEnd/>
            <a:tailEnd/>
          </a:ln>
        </p:spPr>
      </p:pic>
    </p:spTree>
  </p:cSld>
  <p:clrMapOvr>
    <a:masterClrMapping/>
  </p:clrMapOvr>
  <p:transition spd="slow">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idx="4294967295"/>
          </p:nvPr>
        </p:nvSpPr>
        <p:spPr>
          <a:xfrm>
            <a:off x="0" y="228600"/>
            <a:ext cx="9144000" cy="685800"/>
          </a:xfrm>
        </p:spPr>
        <p:txBody>
          <a:bodyPr>
            <a:noAutofit/>
          </a:bodyPr>
          <a:lstStyle/>
          <a:p>
            <a:pPr algn="ctr" rtl="1"/>
            <a:r>
              <a:rPr lang="fa-IR" sz="4400" b="1" dirty="0" smtClean="0">
                <a:solidFill>
                  <a:srgbClr val="C00000"/>
                </a:solidFill>
                <a:cs typeface="B Farnaz" pitchFamily="2" charset="-78"/>
              </a:rPr>
              <a:t>اختلال وازوموتور </a:t>
            </a:r>
            <a:endParaRPr lang="en-US" sz="4400" b="1" dirty="0" smtClean="0">
              <a:solidFill>
                <a:srgbClr val="C00000"/>
              </a:solidFill>
              <a:cs typeface="B Farnaz" pitchFamily="2" charset="-78"/>
            </a:endParaRPr>
          </a:p>
        </p:txBody>
      </p:sp>
      <p:sp>
        <p:nvSpPr>
          <p:cNvPr id="140291" name="Content Placeholder 2"/>
          <p:cNvSpPr>
            <a:spLocks noGrp="1"/>
          </p:cNvSpPr>
          <p:nvPr>
            <p:ph idx="4294967295"/>
          </p:nvPr>
        </p:nvSpPr>
        <p:spPr>
          <a:xfrm>
            <a:off x="0" y="1143000"/>
            <a:ext cx="9144000" cy="5715000"/>
          </a:xfrm>
        </p:spPr>
        <p:txBody>
          <a:bodyPr>
            <a:normAutofit fontScale="92500" lnSpcReduction="10000"/>
          </a:bodyPr>
          <a:lstStyle/>
          <a:p>
            <a:pPr lvl="1" algn="r" rtl="1">
              <a:buNone/>
            </a:pPr>
            <a:r>
              <a:rPr lang="fa-IR" sz="4000" b="1" dirty="0" smtClean="0">
                <a:solidFill>
                  <a:srgbClr val="C00000"/>
                </a:solidFill>
              </a:rPr>
              <a:t>فیزیو </a:t>
            </a:r>
            <a:r>
              <a:rPr lang="fa-IR" sz="3900" b="1" dirty="0" smtClean="0">
                <a:solidFill>
                  <a:srgbClr val="C00000"/>
                </a:solidFill>
              </a:rPr>
              <a:t>پاتولوژی:</a:t>
            </a:r>
            <a:r>
              <a:rPr lang="fa-IR" sz="3900" b="1" dirty="0" smtClean="0">
                <a:solidFill>
                  <a:schemeClr val="accent1">
                    <a:lumMod val="75000"/>
                  </a:schemeClr>
                </a:solidFill>
              </a:rPr>
              <a:t>کاهش استروژن (اختلال تنظیم درجه حرارت بدن )</a:t>
            </a:r>
          </a:p>
          <a:p>
            <a:pPr lvl="1" algn="r" rtl="1">
              <a:buNone/>
            </a:pPr>
            <a:r>
              <a:rPr lang="fa-IR" sz="4000" b="1" dirty="0" smtClean="0">
                <a:solidFill>
                  <a:srgbClr val="C00000"/>
                </a:solidFill>
              </a:rPr>
              <a:t>عوامل خطر:</a:t>
            </a:r>
            <a:r>
              <a:rPr lang="fa-IR" sz="4000" b="1" dirty="0" smtClean="0">
                <a:solidFill>
                  <a:schemeClr val="accent1">
                    <a:lumMod val="75000"/>
                  </a:schemeClr>
                </a:solidFill>
              </a:rPr>
              <a:t> چاقی ، استعمال دخانیات ، کمبود فعالیت فیزیکی، استرس وفشارهای روحی</a:t>
            </a:r>
          </a:p>
          <a:p>
            <a:pPr lvl="1" algn="r" rtl="1">
              <a:buNone/>
            </a:pPr>
            <a:endParaRPr lang="fa-IR" sz="4000" b="1" dirty="0" smtClean="0">
              <a:solidFill>
                <a:schemeClr val="accent1">
                  <a:lumMod val="75000"/>
                </a:schemeClr>
              </a:solidFill>
            </a:endParaRPr>
          </a:p>
          <a:p>
            <a:pPr algn="r" rtl="1">
              <a:lnSpc>
                <a:spcPct val="80000"/>
              </a:lnSpc>
              <a:buNone/>
            </a:pPr>
            <a:r>
              <a:rPr lang="fa-IR" sz="4000" b="1" dirty="0" smtClean="0">
                <a:solidFill>
                  <a:srgbClr val="C00000"/>
                </a:solidFill>
              </a:rPr>
              <a:t>    پروگنوز :</a:t>
            </a:r>
            <a:r>
              <a:rPr lang="fa-IR" sz="4000" b="1" dirty="0" smtClean="0">
                <a:solidFill>
                  <a:schemeClr val="accent1">
                    <a:lumMod val="75000"/>
                  </a:schemeClr>
                </a:solidFill>
              </a:rPr>
              <a:t>بیش از 80درصد </a:t>
            </a:r>
            <a:r>
              <a:rPr lang="fa-IR" sz="4000" b="1" dirty="0" smtClean="0">
                <a:solidFill>
                  <a:schemeClr val="accent1">
                    <a:lumMod val="75000"/>
                  </a:schemeClr>
                </a:solidFill>
              </a:rPr>
              <a:t>بیشتر </a:t>
            </a:r>
            <a:r>
              <a:rPr lang="fa-IR" sz="4000" b="1" dirty="0" smtClean="0">
                <a:solidFill>
                  <a:schemeClr val="accent1">
                    <a:lumMod val="75000"/>
                  </a:schemeClr>
                </a:solidFill>
              </a:rPr>
              <a:t>از یک سال طول می کشد ،اگر درمان نشود خود بخود بهبود می یابد ،در بعضی زنان تا سالها ادامه پیدامی کند.</a:t>
            </a:r>
          </a:p>
          <a:p>
            <a:pPr algn="r" rtl="1">
              <a:lnSpc>
                <a:spcPct val="80000"/>
              </a:lnSpc>
              <a:buNone/>
            </a:pPr>
            <a:r>
              <a:rPr lang="fa-IR" sz="4000" b="1" dirty="0" smtClean="0">
                <a:solidFill>
                  <a:srgbClr val="C00000"/>
                </a:solidFill>
              </a:rPr>
              <a:t>   عوارض : </a:t>
            </a:r>
            <a:r>
              <a:rPr lang="fa-IR" sz="4000" b="1" dirty="0" smtClean="0">
                <a:solidFill>
                  <a:schemeClr val="accent1">
                    <a:lumMod val="75000"/>
                  </a:schemeClr>
                </a:solidFill>
              </a:rPr>
              <a:t>اختلال خواب ( بیدار شدن از خواب و بیخوابی مزمن ) و کاهش کیفیت زندگی </a:t>
            </a:r>
          </a:p>
          <a:p>
            <a:pPr>
              <a:buNone/>
            </a:pPr>
            <a:r>
              <a:rPr lang="en-US" sz="4000" b="1" dirty="0" smtClean="0">
                <a:solidFill>
                  <a:srgbClr val="002060"/>
                </a:solidFill>
              </a:rPr>
              <a:t> </a:t>
            </a:r>
            <a:endParaRPr lang="en-US" sz="4000" dirty="0" smtClean="0">
              <a:solidFill>
                <a:srgbClr val="C00000"/>
              </a:solidFill>
              <a:cs typeface="B Farnaz" pitchFamily="2" charset="-78"/>
            </a:endParaRPr>
          </a:p>
        </p:txBody>
      </p:sp>
    </p:spTree>
  </p:cSld>
  <p:clrMapOvr>
    <a:masterClrMapping/>
  </p:clrMapOvr>
  <p:transition spd="slow">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3536"/>
            <a:ext cx="9144000" cy="660864"/>
          </a:xfrm>
        </p:spPr>
        <p:txBody>
          <a:bodyPr/>
          <a:lstStyle/>
          <a:p>
            <a:pPr marL="54864">
              <a:defRPr/>
            </a:pPr>
            <a:r>
              <a:rPr lang="en-US" sz="3200" dirty="0" smtClean="0">
                <a:cs typeface="B Farnaz" pitchFamily="2" charset="-78"/>
              </a:rPr>
              <a:t/>
            </a:r>
            <a:br>
              <a:rPr lang="en-US" sz="3200" dirty="0" smtClean="0">
                <a:cs typeface="B Farnaz" pitchFamily="2" charset="-78"/>
              </a:rPr>
            </a:br>
            <a:r>
              <a:rPr lang="fa-IR" sz="4000" dirty="0" smtClean="0">
                <a:cs typeface="B Farnaz" pitchFamily="2" charset="-78"/>
              </a:rPr>
              <a:t>درمان</a:t>
            </a:r>
            <a:endParaRPr lang="en-US" sz="4000" dirty="0">
              <a:cs typeface="B Farnaz" pitchFamily="2" charset="-78"/>
            </a:endParaRPr>
          </a:p>
        </p:txBody>
      </p:sp>
      <p:sp>
        <p:nvSpPr>
          <p:cNvPr id="3" name="Content Placeholder 2"/>
          <p:cNvSpPr>
            <a:spLocks noGrp="1"/>
          </p:cNvSpPr>
          <p:nvPr>
            <p:ph idx="1"/>
          </p:nvPr>
        </p:nvSpPr>
        <p:spPr>
          <a:xfrm>
            <a:off x="0" y="914400"/>
            <a:ext cx="9144000" cy="4953000"/>
          </a:xfrm>
        </p:spPr>
        <p:txBody>
          <a:bodyPr>
            <a:normAutofit/>
          </a:bodyPr>
          <a:lstStyle/>
          <a:p>
            <a:pPr>
              <a:spcBef>
                <a:spcPts val="0"/>
              </a:spcBef>
              <a:defRPr/>
            </a:pPr>
            <a:r>
              <a:rPr lang="ar-AE" sz="4400" dirty="0" smtClean="0">
                <a:solidFill>
                  <a:schemeClr val="accent1">
                    <a:lumMod val="75000"/>
                  </a:schemeClr>
                </a:solidFill>
              </a:rPr>
              <a:t>استفاده از پوشش نخی </a:t>
            </a:r>
            <a:endParaRPr lang="fa-IR" sz="4400" dirty="0" smtClean="0">
              <a:solidFill>
                <a:schemeClr val="accent1">
                  <a:lumMod val="75000"/>
                </a:schemeClr>
              </a:solidFill>
            </a:endParaRPr>
          </a:p>
          <a:p>
            <a:pPr>
              <a:spcBef>
                <a:spcPts val="0"/>
              </a:spcBef>
              <a:defRPr/>
            </a:pPr>
            <a:r>
              <a:rPr lang="ar-AE" sz="4400" dirty="0" smtClean="0">
                <a:solidFill>
                  <a:schemeClr val="accent1">
                    <a:lumMod val="75000"/>
                  </a:schemeClr>
                </a:solidFill>
              </a:rPr>
              <a:t>خنك نگهداشتن محيط زندگی ، خوابيدن در جای خنك </a:t>
            </a:r>
            <a:endParaRPr lang="en-US" sz="4400" dirty="0" smtClean="0">
              <a:solidFill>
                <a:schemeClr val="accent1">
                  <a:lumMod val="75000"/>
                </a:schemeClr>
              </a:solidFill>
            </a:endParaRPr>
          </a:p>
          <a:p>
            <a:pPr>
              <a:spcBef>
                <a:spcPts val="0"/>
              </a:spcBef>
              <a:defRPr/>
            </a:pPr>
            <a:r>
              <a:rPr lang="ar-AE" sz="4400" dirty="0" smtClean="0">
                <a:solidFill>
                  <a:schemeClr val="accent1">
                    <a:lumMod val="75000"/>
                  </a:schemeClr>
                </a:solidFill>
              </a:rPr>
              <a:t> ورزش سبك </a:t>
            </a:r>
            <a:endParaRPr lang="en-US" sz="4400" dirty="0" smtClean="0">
              <a:solidFill>
                <a:schemeClr val="accent1">
                  <a:lumMod val="75000"/>
                </a:schemeClr>
              </a:solidFill>
            </a:endParaRPr>
          </a:p>
          <a:p>
            <a:pPr>
              <a:spcBef>
                <a:spcPts val="0"/>
              </a:spcBef>
              <a:defRPr/>
            </a:pPr>
            <a:r>
              <a:rPr lang="ar-AE" sz="4400" dirty="0" smtClean="0">
                <a:solidFill>
                  <a:schemeClr val="accent1">
                    <a:lumMod val="75000"/>
                  </a:schemeClr>
                </a:solidFill>
              </a:rPr>
              <a:t> قطع مصرف سيگار و الكل و ادويه جات </a:t>
            </a:r>
            <a:endParaRPr lang="en-US" sz="4400" dirty="0" smtClean="0">
              <a:solidFill>
                <a:schemeClr val="accent1">
                  <a:lumMod val="75000"/>
                </a:schemeClr>
              </a:solidFill>
            </a:endParaRPr>
          </a:p>
          <a:p>
            <a:pPr>
              <a:spcBef>
                <a:spcPts val="0"/>
              </a:spcBef>
              <a:defRPr/>
            </a:pPr>
            <a:r>
              <a:rPr lang="ar-AE" sz="4400" dirty="0" smtClean="0">
                <a:solidFill>
                  <a:schemeClr val="accent1">
                    <a:lumMod val="75000"/>
                  </a:schemeClr>
                </a:solidFill>
              </a:rPr>
              <a:t> قطع مصرف مايعات</a:t>
            </a:r>
            <a:r>
              <a:rPr lang="en-US" sz="4400" dirty="0" smtClean="0">
                <a:solidFill>
                  <a:schemeClr val="accent1">
                    <a:lumMod val="75000"/>
                  </a:schemeClr>
                </a:solidFill>
              </a:rPr>
              <a:t> </a:t>
            </a:r>
            <a:r>
              <a:rPr lang="ar-AE" sz="4400" dirty="0" smtClean="0">
                <a:solidFill>
                  <a:schemeClr val="accent1">
                    <a:lumMod val="75000"/>
                  </a:schemeClr>
                </a:solidFill>
              </a:rPr>
              <a:t>گرم و دوش آب گرم قبل از</a:t>
            </a:r>
            <a:r>
              <a:rPr lang="fa-IR" sz="4400" dirty="0" smtClean="0">
                <a:solidFill>
                  <a:schemeClr val="accent1">
                    <a:lumMod val="75000"/>
                  </a:schemeClr>
                </a:solidFill>
              </a:rPr>
              <a:t>خواب        </a:t>
            </a:r>
          </a:p>
          <a:p>
            <a:pPr>
              <a:spcBef>
                <a:spcPts val="0"/>
              </a:spcBef>
              <a:buNone/>
              <a:defRPr/>
            </a:pPr>
            <a:endParaRPr lang="en-US" sz="4400" b="1" dirty="0" smtClean="0"/>
          </a:p>
          <a:p>
            <a:pPr>
              <a:spcBef>
                <a:spcPts val="0"/>
              </a:spcBef>
              <a:buNone/>
              <a:defRPr/>
            </a:pPr>
            <a:endParaRPr lang="en-US" dirty="0"/>
          </a:p>
        </p:txBody>
      </p:sp>
      <p:pic>
        <p:nvPicPr>
          <p:cNvPr id="3078" name="Picture 6" descr="C:\Program Files (x86)\Microsoft Office\CLIPART\PUB60COR\AG00126_.GIF"/>
          <p:cNvPicPr>
            <a:picLocks noChangeAspect="1" noChangeArrowheads="1" noCrop="1"/>
          </p:cNvPicPr>
          <p:nvPr/>
        </p:nvPicPr>
        <p:blipFill>
          <a:blip r:embed="rId3"/>
          <a:srcRect/>
          <a:stretch>
            <a:fillRect/>
          </a:stretch>
        </p:blipFill>
        <p:spPr bwMode="auto">
          <a:xfrm>
            <a:off x="762000" y="5105400"/>
            <a:ext cx="1371600" cy="152400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3536"/>
            <a:ext cx="9144000" cy="660864"/>
          </a:xfrm>
        </p:spPr>
        <p:txBody>
          <a:bodyPr/>
          <a:lstStyle/>
          <a:p>
            <a:pPr marL="54864">
              <a:defRPr/>
            </a:pPr>
            <a:r>
              <a:rPr lang="en-US" sz="3200" dirty="0" smtClean="0">
                <a:cs typeface="B Farnaz" pitchFamily="2" charset="-78"/>
              </a:rPr>
              <a:t/>
            </a:r>
            <a:br>
              <a:rPr lang="en-US" sz="3200" dirty="0" smtClean="0">
                <a:cs typeface="B Farnaz" pitchFamily="2" charset="-78"/>
              </a:rPr>
            </a:br>
            <a:r>
              <a:rPr lang="fa-IR" sz="4000" dirty="0" smtClean="0">
                <a:cs typeface="B Farnaz" pitchFamily="2" charset="-78"/>
              </a:rPr>
              <a:t>درمان</a:t>
            </a:r>
            <a:endParaRPr lang="en-US" sz="4000" dirty="0">
              <a:cs typeface="B Farnaz" pitchFamily="2" charset="-78"/>
            </a:endParaRPr>
          </a:p>
        </p:txBody>
      </p:sp>
      <p:sp>
        <p:nvSpPr>
          <p:cNvPr id="3" name="Content Placeholder 2"/>
          <p:cNvSpPr>
            <a:spLocks noGrp="1"/>
          </p:cNvSpPr>
          <p:nvPr>
            <p:ph idx="1"/>
          </p:nvPr>
        </p:nvSpPr>
        <p:spPr>
          <a:xfrm>
            <a:off x="228600" y="1143000"/>
            <a:ext cx="8915400" cy="3810000"/>
          </a:xfrm>
        </p:spPr>
        <p:txBody>
          <a:bodyPr>
            <a:normAutofit fontScale="77500" lnSpcReduction="20000"/>
          </a:bodyPr>
          <a:lstStyle/>
          <a:p>
            <a:pPr>
              <a:spcBef>
                <a:spcPts val="0"/>
              </a:spcBef>
              <a:defRPr/>
            </a:pPr>
            <a:r>
              <a:rPr lang="ar-AE" sz="4600" dirty="0" smtClean="0">
                <a:solidFill>
                  <a:schemeClr val="accent1">
                    <a:lumMod val="75000"/>
                  </a:schemeClr>
                </a:solidFill>
              </a:rPr>
              <a:t>رژيم غذايی سبك و مصرف بيشتر ميوه </a:t>
            </a:r>
            <a:r>
              <a:rPr lang="fa-IR" sz="4600" dirty="0" smtClean="0">
                <a:solidFill>
                  <a:schemeClr val="accent1">
                    <a:lumMod val="75000"/>
                  </a:schemeClr>
                </a:solidFill>
              </a:rPr>
              <a:t>،</a:t>
            </a:r>
            <a:r>
              <a:rPr lang="ar-AE" sz="4600" dirty="0" smtClean="0">
                <a:solidFill>
                  <a:schemeClr val="accent1">
                    <a:lumMod val="75000"/>
                  </a:schemeClr>
                </a:solidFill>
              </a:rPr>
              <a:t> سبزی وماست </a:t>
            </a:r>
            <a:endParaRPr lang="en-US" sz="4600" dirty="0" smtClean="0">
              <a:solidFill>
                <a:schemeClr val="accent1">
                  <a:lumMod val="75000"/>
                </a:schemeClr>
              </a:solidFill>
            </a:endParaRPr>
          </a:p>
          <a:p>
            <a:pPr>
              <a:spcBef>
                <a:spcPts val="0"/>
              </a:spcBef>
              <a:defRPr/>
            </a:pPr>
            <a:r>
              <a:rPr lang="ar-AE" sz="4600" dirty="0" smtClean="0">
                <a:solidFill>
                  <a:schemeClr val="accent1">
                    <a:lumMod val="75000"/>
                  </a:schemeClr>
                </a:solidFill>
              </a:rPr>
              <a:t> استفاده از تكنيكهای آرام سازی </a:t>
            </a:r>
            <a:r>
              <a:rPr lang="fa-IR" sz="4600" dirty="0" smtClean="0">
                <a:solidFill>
                  <a:schemeClr val="accent1">
                    <a:lumMod val="75000"/>
                  </a:schemeClr>
                </a:solidFill>
              </a:rPr>
              <a:t>،</a:t>
            </a:r>
            <a:r>
              <a:rPr lang="ar-AE" sz="4600" dirty="0" smtClean="0">
                <a:solidFill>
                  <a:schemeClr val="accent1">
                    <a:lumMod val="75000"/>
                  </a:schemeClr>
                </a:solidFill>
              </a:rPr>
              <a:t> </a:t>
            </a:r>
            <a:r>
              <a:rPr lang="ar-AE" sz="4600" dirty="0" smtClean="0">
                <a:solidFill>
                  <a:schemeClr val="accent1">
                    <a:lumMod val="75000"/>
                  </a:schemeClr>
                </a:solidFill>
              </a:rPr>
              <a:t>ماساژ و به خصوص</a:t>
            </a:r>
          </a:p>
          <a:p>
            <a:pPr>
              <a:spcBef>
                <a:spcPts val="0"/>
              </a:spcBef>
              <a:buNone/>
              <a:defRPr/>
            </a:pPr>
            <a:r>
              <a:rPr lang="fa-IR" sz="4600" dirty="0" smtClean="0">
                <a:solidFill>
                  <a:schemeClr val="accent1">
                    <a:lumMod val="75000"/>
                  </a:schemeClr>
                </a:solidFill>
              </a:rPr>
              <a:t>    </a:t>
            </a:r>
            <a:r>
              <a:rPr lang="ar-AE" sz="4600" dirty="0" smtClean="0">
                <a:solidFill>
                  <a:schemeClr val="accent1">
                    <a:lumMod val="75000"/>
                  </a:schemeClr>
                </a:solidFill>
              </a:rPr>
              <a:t>تنفس عميق و آهسته </a:t>
            </a:r>
            <a:endParaRPr lang="fa-IR" sz="4600" dirty="0" smtClean="0">
              <a:solidFill>
                <a:schemeClr val="accent1">
                  <a:lumMod val="75000"/>
                </a:schemeClr>
              </a:solidFill>
            </a:endParaRPr>
          </a:p>
          <a:p>
            <a:pPr>
              <a:spcBef>
                <a:spcPts val="0"/>
              </a:spcBef>
              <a:defRPr/>
            </a:pPr>
            <a:r>
              <a:rPr lang="ar-AE" sz="4600" dirty="0" smtClean="0">
                <a:solidFill>
                  <a:schemeClr val="accent1">
                    <a:lumMod val="75000"/>
                  </a:schemeClr>
                </a:solidFill>
              </a:rPr>
              <a:t> مشاوره خانواده </a:t>
            </a:r>
            <a:r>
              <a:rPr lang="fa-IR" sz="4600" dirty="0" smtClean="0">
                <a:solidFill>
                  <a:schemeClr val="accent1">
                    <a:lumMod val="75000"/>
                  </a:schemeClr>
                </a:solidFill>
              </a:rPr>
              <a:t>،</a:t>
            </a:r>
            <a:r>
              <a:rPr lang="ar-AE" sz="4600" dirty="0" smtClean="0">
                <a:solidFill>
                  <a:schemeClr val="accent1">
                    <a:lumMod val="75000"/>
                  </a:schemeClr>
                </a:solidFill>
              </a:rPr>
              <a:t> </a:t>
            </a:r>
            <a:r>
              <a:rPr lang="ar-AE" sz="4600" dirty="0" smtClean="0">
                <a:solidFill>
                  <a:schemeClr val="accent1">
                    <a:lumMod val="75000"/>
                  </a:schemeClr>
                </a:solidFill>
              </a:rPr>
              <a:t>سايكوتراپی و </a:t>
            </a:r>
            <a:r>
              <a:rPr lang="fa-IR" sz="4600" dirty="0" smtClean="0">
                <a:solidFill>
                  <a:schemeClr val="accent1">
                    <a:lumMod val="75000"/>
                  </a:schemeClr>
                </a:solidFill>
              </a:rPr>
              <a:t>ک</a:t>
            </a:r>
            <a:r>
              <a:rPr lang="ar-AE" sz="4600" dirty="0" smtClean="0">
                <a:solidFill>
                  <a:schemeClr val="accent1">
                    <a:lumMod val="75000"/>
                  </a:schemeClr>
                </a:solidFill>
              </a:rPr>
              <a:t>اهش </a:t>
            </a:r>
            <a:r>
              <a:rPr lang="ar-AE" sz="4600" dirty="0" smtClean="0">
                <a:solidFill>
                  <a:schemeClr val="accent1">
                    <a:lumMod val="75000"/>
                  </a:schemeClr>
                </a:solidFill>
              </a:rPr>
              <a:t>استرسها</a:t>
            </a:r>
            <a:endParaRPr lang="fa-IR" sz="4600" dirty="0" smtClean="0">
              <a:solidFill>
                <a:schemeClr val="accent1">
                  <a:lumMod val="75000"/>
                </a:schemeClr>
              </a:solidFill>
            </a:endParaRPr>
          </a:p>
          <a:p>
            <a:pPr>
              <a:spcBef>
                <a:spcPts val="0"/>
              </a:spcBef>
              <a:defRPr/>
            </a:pPr>
            <a:r>
              <a:rPr lang="ar-AE" sz="4600" dirty="0" smtClean="0">
                <a:solidFill>
                  <a:schemeClr val="accent1">
                    <a:lumMod val="75000"/>
                  </a:schemeClr>
                </a:solidFill>
              </a:rPr>
              <a:t> تغيير </a:t>
            </a:r>
            <a:r>
              <a:rPr lang="ar-AE" sz="4600" dirty="0" smtClean="0">
                <a:solidFill>
                  <a:schemeClr val="accent1">
                    <a:lumMod val="75000"/>
                  </a:schemeClr>
                </a:solidFill>
              </a:rPr>
              <a:t>شيوه زندگی ونگهداشتن در حد مناسب </a:t>
            </a:r>
            <a:r>
              <a:rPr lang="en-US" sz="4600" dirty="0" smtClean="0">
                <a:solidFill>
                  <a:schemeClr val="accent1">
                    <a:lumMod val="75000"/>
                  </a:schemeClr>
                </a:solidFill>
              </a:rPr>
              <a:t>BMI </a:t>
            </a:r>
            <a:endParaRPr lang="fa-IR" sz="4600" dirty="0" smtClean="0">
              <a:solidFill>
                <a:schemeClr val="accent1">
                  <a:lumMod val="75000"/>
                </a:schemeClr>
              </a:solidFill>
            </a:endParaRPr>
          </a:p>
          <a:p>
            <a:pPr algn="just">
              <a:spcBef>
                <a:spcPts val="0"/>
              </a:spcBef>
              <a:defRPr/>
            </a:pPr>
            <a:r>
              <a:rPr lang="fa-IR" sz="4600" dirty="0" smtClean="0">
                <a:solidFill>
                  <a:schemeClr val="accent1">
                    <a:lumMod val="75000"/>
                  </a:schemeClr>
                </a:solidFill>
              </a:rPr>
              <a:t>فیتو </a:t>
            </a:r>
            <a:r>
              <a:rPr lang="fa-IR" sz="4600" dirty="0" smtClean="0">
                <a:solidFill>
                  <a:schemeClr val="accent1">
                    <a:lumMod val="75000"/>
                  </a:schemeClr>
                </a:solidFill>
              </a:rPr>
              <a:t>استروژن، ویتامین </a:t>
            </a:r>
            <a:r>
              <a:rPr lang="en-US" sz="4600" dirty="0" smtClean="0">
                <a:solidFill>
                  <a:schemeClr val="accent1">
                    <a:lumMod val="75000"/>
                  </a:schemeClr>
                </a:solidFill>
              </a:rPr>
              <a:t>E</a:t>
            </a:r>
            <a:r>
              <a:rPr lang="fa-IR" sz="4600" dirty="0" smtClean="0">
                <a:solidFill>
                  <a:schemeClr val="accent1">
                    <a:lumMod val="75000"/>
                  </a:schemeClr>
                </a:solidFill>
              </a:rPr>
              <a:t>، فلوکسیتین ، آنتی دپرسانها </a:t>
            </a:r>
          </a:p>
          <a:p>
            <a:pPr algn="just">
              <a:spcBef>
                <a:spcPts val="0"/>
              </a:spcBef>
              <a:buNone/>
              <a:defRPr/>
            </a:pPr>
            <a:endParaRPr lang="fa-IR" dirty="0" smtClean="0"/>
          </a:p>
          <a:p>
            <a:pPr algn="just">
              <a:spcBef>
                <a:spcPts val="0"/>
              </a:spcBef>
              <a:defRPr/>
            </a:pPr>
            <a:endParaRPr lang="en-US" dirty="0"/>
          </a:p>
        </p:txBody>
      </p:sp>
      <p:pic>
        <p:nvPicPr>
          <p:cNvPr id="23554" name="Picture 2" descr="Image result for ‫تصاویر پاور متحرک چاقی‬‎"/>
          <p:cNvPicPr>
            <a:picLocks noChangeAspect="1" noChangeArrowheads="1"/>
          </p:cNvPicPr>
          <p:nvPr/>
        </p:nvPicPr>
        <p:blipFill>
          <a:blip r:embed="rId3"/>
          <a:srcRect/>
          <a:stretch>
            <a:fillRect/>
          </a:stretch>
        </p:blipFill>
        <p:spPr bwMode="auto">
          <a:xfrm>
            <a:off x="990600" y="4572000"/>
            <a:ext cx="4191000" cy="19050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ادراری و تناسلی</a:t>
            </a:r>
            <a:endParaRPr lang="en-US" dirty="0"/>
          </a:p>
        </p:txBody>
      </p:sp>
      <p:sp>
        <p:nvSpPr>
          <p:cNvPr id="3" name="Content Placeholder 2"/>
          <p:cNvSpPr>
            <a:spLocks noGrp="1"/>
          </p:cNvSpPr>
          <p:nvPr>
            <p:ph idx="1"/>
          </p:nvPr>
        </p:nvSpPr>
        <p:spPr>
          <a:xfrm>
            <a:off x="0" y="1219200"/>
            <a:ext cx="9144000" cy="5638800"/>
          </a:xfrm>
        </p:spPr>
        <p:txBody>
          <a:bodyPr>
            <a:normAutofit/>
          </a:bodyPr>
          <a:lstStyle/>
          <a:p>
            <a:endParaRPr lang="fa-IR" sz="4400" dirty="0" smtClean="0"/>
          </a:p>
          <a:p>
            <a:r>
              <a:rPr lang="fa-IR" sz="4400" dirty="0" smtClean="0"/>
              <a:t>یائسگی با از کار افتادن تخمدان ها وناتوانی آن ها در تولید مهم ترین هورمون زنانه که همان استروژن است همراه میباشد .این امر سبب تغییراتی در دستگاه ادراری تناسلی وبه تبع آن درروابط زناشویی میشود.</a:t>
            </a:r>
            <a:endParaRPr lang="en-US" sz="4400" dirty="0" smtClean="0"/>
          </a:p>
        </p:txBody>
      </p:sp>
    </p:spTree>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ادراری و تناسلی</a:t>
            </a:r>
            <a:endParaRPr lang="en-US" dirty="0"/>
          </a:p>
        </p:txBody>
      </p:sp>
      <p:sp>
        <p:nvSpPr>
          <p:cNvPr id="3" name="Content Placeholder 2"/>
          <p:cNvSpPr>
            <a:spLocks noGrp="1"/>
          </p:cNvSpPr>
          <p:nvPr>
            <p:ph idx="1"/>
          </p:nvPr>
        </p:nvSpPr>
        <p:spPr>
          <a:xfrm>
            <a:off x="0" y="1219200"/>
            <a:ext cx="9144000" cy="5638800"/>
          </a:xfrm>
        </p:spPr>
        <p:txBody>
          <a:bodyPr>
            <a:normAutofit/>
          </a:bodyPr>
          <a:lstStyle/>
          <a:p>
            <a:pPr>
              <a:buNone/>
            </a:pPr>
            <a:endParaRPr lang="fa-IR" sz="4400" dirty="0" smtClean="0"/>
          </a:p>
          <a:p>
            <a:r>
              <a:rPr lang="fa-IR" dirty="0" smtClean="0"/>
              <a:t>روابط </a:t>
            </a:r>
            <a:r>
              <a:rPr lang="fa-IR" dirty="0" smtClean="0"/>
              <a:t>زناشوئی بخش مهمی از زندگی مشترک بوده و در تحکیم بنیان خانواده نیز نقش مهمی دارد.اختلال دراین روابط میتواند به مشکلات جدی خانوادگی منجر شود.</a:t>
            </a:r>
          </a:p>
          <a:p>
            <a:pPr>
              <a:buNone/>
            </a:pPr>
            <a:endParaRPr lang="fa-IR" dirty="0" smtClean="0"/>
          </a:p>
          <a:p>
            <a:pPr>
              <a:buNone/>
            </a:pPr>
            <a:endParaRPr lang="en-US" dirty="0" smtClean="0"/>
          </a:p>
        </p:txBody>
      </p:sp>
    </p:spTree>
  </p:cSld>
  <p:clrMapOvr>
    <a:masterClrMapping/>
  </p:clrMapOvr>
  <p:transition spd="slow">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ادراری و تناسلی </a:t>
            </a:r>
            <a:endParaRPr lang="en-US" dirty="0">
              <a:cs typeface="B Nazanin" pitchFamily="2" charset="-78"/>
            </a:endParaRPr>
          </a:p>
        </p:txBody>
      </p:sp>
      <p:sp>
        <p:nvSpPr>
          <p:cNvPr id="3" name="Content Placeholder 2"/>
          <p:cNvSpPr>
            <a:spLocks noGrp="1"/>
          </p:cNvSpPr>
          <p:nvPr>
            <p:ph idx="1"/>
          </p:nvPr>
        </p:nvSpPr>
        <p:spPr>
          <a:xfrm>
            <a:off x="0" y="1219200"/>
            <a:ext cx="9144000" cy="5638800"/>
          </a:xfrm>
        </p:spPr>
        <p:txBody>
          <a:bodyPr/>
          <a:lstStyle/>
          <a:p>
            <a:r>
              <a:rPr lang="fa-IR" dirty="0" smtClean="0">
                <a:solidFill>
                  <a:srgbClr val="FF0000"/>
                </a:solidFill>
              </a:rPr>
              <a:t>اختلال قاعدگی : </a:t>
            </a:r>
          </a:p>
          <a:p>
            <a:pPr>
              <a:buFont typeface="Wingdings" pitchFamily="2" charset="2"/>
              <a:buChar char="ü"/>
            </a:pPr>
            <a:r>
              <a:rPr lang="fa-IR" dirty="0" smtClean="0">
                <a:solidFill>
                  <a:srgbClr val="FF0000"/>
                </a:solidFill>
              </a:rPr>
              <a:t>  </a:t>
            </a:r>
            <a:r>
              <a:rPr lang="fa-IR" dirty="0" smtClean="0">
                <a:solidFill>
                  <a:schemeClr val="accent1">
                    <a:lumMod val="75000"/>
                  </a:schemeClr>
                </a:solidFill>
              </a:rPr>
              <a:t>تغییر در الگوی عادت ماهیانه اولین علامت یائسگی است ( کاهش تدریجی عملکرد تخمدان ها )</a:t>
            </a:r>
          </a:p>
          <a:p>
            <a:pPr>
              <a:buFont typeface="Wingdings" pitchFamily="2" charset="2"/>
              <a:buChar char="ü"/>
            </a:pPr>
            <a:r>
              <a:rPr lang="fa-IR" dirty="0" smtClean="0">
                <a:solidFill>
                  <a:schemeClr val="accent1">
                    <a:lumMod val="75000"/>
                  </a:schemeClr>
                </a:solidFill>
              </a:rPr>
              <a:t>  دراکثریت زنان تغییرات تدریجی پریود با یک کاهش مداوم ، هم در مقدار وهم در مدت خونریزی شروع می شود تا اینکه توقف پریودها به طور ناگهانی دیر یا زود اتفاق می افتد .</a:t>
            </a:r>
          </a:p>
          <a:p>
            <a:pPr>
              <a:buNone/>
            </a:pPr>
            <a:endParaRPr lang="fa-IR" dirty="0" smtClean="0"/>
          </a:p>
          <a:p>
            <a:pPr>
              <a:buNone/>
            </a:pPr>
            <a:endParaRPr lang="fa-IR" dirty="0" smtClean="0"/>
          </a:p>
          <a:p>
            <a:endParaRPr lang="fa-IR" dirty="0" smtClean="0"/>
          </a:p>
          <a:p>
            <a:endParaRPr lang="fa-IR" dirty="0" smtClean="0"/>
          </a:p>
          <a:p>
            <a:endParaRPr lang="en-US" dirty="0"/>
          </a:p>
        </p:txBody>
      </p:sp>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fa-IR" dirty="0" smtClean="0">
                <a:cs typeface="B Farnaz" pitchFamily="2" charset="-78"/>
              </a:rPr>
              <a:t>علائم ادراری و تناسلی  </a:t>
            </a:r>
            <a:endParaRPr lang="en-US" dirty="0">
              <a:cs typeface="B Farnaz" pitchFamily="2" charset="-78"/>
            </a:endParaRPr>
          </a:p>
        </p:txBody>
      </p:sp>
      <p:sp>
        <p:nvSpPr>
          <p:cNvPr id="256003" name="Rectangle 3"/>
          <p:cNvSpPr>
            <a:spLocks noGrp="1" noChangeArrowheads="1"/>
          </p:cNvSpPr>
          <p:nvPr>
            <p:ph idx="1"/>
          </p:nvPr>
        </p:nvSpPr>
        <p:spPr>
          <a:xfrm>
            <a:off x="0" y="1219200"/>
            <a:ext cx="9144000" cy="5638800"/>
          </a:xfrm>
        </p:spPr>
        <p:txBody>
          <a:bodyPr>
            <a:normAutofit/>
          </a:bodyPr>
          <a:lstStyle/>
          <a:p>
            <a:endParaRPr lang="fa-IR" sz="2800" dirty="0" smtClean="0"/>
          </a:p>
          <a:p>
            <a:r>
              <a:rPr lang="fa-IR" dirty="0" smtClean="0">
                <a:solidFill>
                  <a:srgbClr val="FF0000"/>
                </a:solidFill>
                <a:sym typeface="Symbol" pitchFamily="18" charset="2"/>
              </a:rPr>
              <a:t>بی اختیاری ادراری</a:t>
            </a:r>
            <a:endParaRPr lang="en-AU" dirty="0">
              <a:solidFill>
                <a:srgbClr val="FF0000"/>
              </a:solidFill>
              <a:sym typeface="Symbol" pitchFamily="18" charset="2"/>
            </a:endParaRPr>
          </a:p>
          <a:p>
            <a:r>
              <a:rPr lang="fa-IR" dirty="0" smtClean="0">
                <a:solidFill>
                  <a:srgbClr val="FF0000"/>
                </a:solidFill>
                <a:sym typeface="Symbol" pitchFamily="18" charset="2"/>
              </a:rPr>
              <a:t>تغییرات آناتومیک : </a:t>
            </a:r>
            <a:r>
              <a:rPr lang="fa-IR" dirty="0" smtClean="0">
                <a:sym typeface="Symbol" pitchFamily="18" charset="2"/>
              </a:rPr>
              <a:t>اورتروسل ، سیستوسل ، رکتوسل ، پرولاپس رحمی</a:t>
            </a:r>
          </a:p>
          <a:p>
            <a:r>
              <a:rPr lang="fa-IR" dirty="0" smtClean="0">
                <a:solidFill>
                  <a:srgbClr val="FF0000"/>
                </a:solidFill>
              </a:rPr>
              <a:t>کاهش تمایلات جنسی</a:t>
            </a:r>
          </a:p>
          <a:p>
            <a:r>
              <a:rPr lang="fa-IR" dirty="0" smtClean="0"/>
              <a:t> </a:t>
            </a:r>
            <a:r>
              <a:rPr lang="fa-IR" dirty="0" smtClean="0">
                <a:solidFill>
                  <a:srgbClr val="FF0000"/>
                </a:solidFill>
              </a:rPr>
              <a:t>خشکی واژن :</a:t>
            </a:r>
            <a:r>
              <a:rPr lang="fa-IR" dirty="0" smtClean="0"/>
              <a:t> کاهش ترشح </a:t>
            </a:r>
            <a:r>
              <a:rPr lang="fa-IR" dirty="0" smtClean="0"/>
              <a:t>ودرنتیجه </a:t>
            </a:r>
            <a:r>
              <a:rPr lang="fa-IR" dirty="0" smtClean="0"/>
              <a:t>دیر رسیدن به ارگاسم</a:t>
            </a:r>
          </a:p>
          <a:p>
            <a:pPr>
              <a:buNone/>
            </a:pPr>
            <a:endParaRPr lang="en-US" sz="2800" dirty="0"/>
          </a:p>
        </p:txBody>
      </p:sp>
    </p:spTree>
  </p:cSld>
  <p:clrMapOvr>
    <a:masterClrMapping/>
  </p:clrMapOvr>
  <p:transition spd="slow">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ادراری و تناسلی </a:t>
            </a:r>
            <a:endParaRPr lang="en-US" dirty="0">
              <a:cs typeface="B Nazanin" pitchFamily="2" charset="-78"/>
            </a:endParaRPr>
          </a:p>
        </p:txBody>
      </p:sp>
      <p:sp>
        <p:nvSpPr>
          <p:cNvPr id="3" name="Content Placeholder 2"/>
          <p:cNvSpPr>
            <a:spLocks noGrp="1"/>
          </p:cNvSpPr>
          <p:nvPr>
            <p:ph idx="1"/>
          </p:nvPr>
        </p:nvSpPr>
        <p:spPr>
          <a:xfrm>
            <a:off x="0" y="1219200"/>
            <a:ext cx="9144000" cy="5638800"/>
          </a:xfrm>
        </p:spPr>
        <p:txBody>
          <a:bodyPr/>
          <a:lstStyle/>
          <a:p>
            <a:endParaRPr lang="fa-IR" dirty="0" smtClean="0">
              <a:solidFill>
                <a:srgbClr val="FF0000"/>
              </a:solidFill>
            </a:endParaRPr>
          </a:p>
          <a:p>
            <a:r>
              <a:rPr lang="fa-IR" dirty="0" smtClean="0">
                <a:solidFill>
                  <a:srgbClr val="FF0000"/>
                </a:solidFill>
              </a:rPr>
              <a:t>آتروفی واژن : </a:t>
            </a:r>
            <a:r>
              <a:rPr lang="fa-IR" dirty="0" smtClean="0"/>
              <a:t>کاهش استروژن </a:t>
            </a:r>
            <a:r>
              <a:rPr lang="fa-IR" dirty="0" smtClean="0"/>
              <a:t>و </a:t>
            </a:r>
            <a:r>
              <a:rPr lang="fa-IR" dirty="0" smtClean="0"/>
              <a:t>در نتیجه،کاهش ترشحات واژینال ، نازک شدن مخاط ، کاهش بافت کلاژن ، </a:t>
            </a:r>
            <a:r>
              <a:rPr lang="fa-IR" dirty="0" smtClean="0"/>
              <a:t>موجب خشکی </a:t>
            </a:r>
            <a:r>
              <a:rPr lang="fa-IR" dirty="0" smtClean="0"/>
              <a:t>و خارش و مقاربت دردناک ، </a:t>
            </a:r>
            <a:r>
              <a:rPr lang="en-US" dirty="0" smtClean="0"/>
              <a:t> </a:t>
            </a:r>
            <a:r>
              <a:rPr lang="fa-IR" dirty="0" smtClean="0"/>
              <a:t>مستعد شدن به واژینیت و عفونت ادراری  به علت افزایش  </a:t>
            </a:r>
            <a:r>
              <a:rPr lang="en-US" dirty="0" smtClean="0"/>
              <a:t>PH</a:t>
            </a:r>
            <a:endParaRPr lang="fa-IR" dirty="0" smtClean="0"/>
          </a:p>
          <a:p>
            <a:r>
              <a:rPr lang="fa-IR" dirty="0" smtClean="0">
                <a:solidFill>
                  <a:srgbClr val="FF0000"/>
                </a:solidFill>
                <a:sym typeface="Symbol" pitchFamily="18" charset="2"/>
              </a:rPr>
              <a:t>درمان آتروفی واژن : </a:t>
            </a:r>
            <a:r>
              <a:rPr lang="fa-IR" dirty="0" smtClean="0">
                <a:sym typeface="Symbol" pitchFamily="18" charset="2"/>
              </a:rPr>
              <a:t>ادامه مقاربت ، لوبریکانتها ،استروژن درمانی موضعی </a:t>
            </a:r>
            <a:endParaRPr lang="en-US" dirty="0" smtClean="0">
              <a:sym typeface="Symbol" pitchFamily="18" charset="2"/>
            </a:endParaRPr>
          </a:p>
          <a:p>
            <a:pPr>
              <a:buNone/>
            </a:pPr>
            <a:endParaRPr lang="en-US" dirty="0" smtClean="0"/>
          </a:p>
          <a:p>
            <a:endParaRPr lang="fa-IR" dirty="0" smtClean="0">
              <a:solidFill>
                <a:srgbClr val="FF0000"/>
              </a:solidFill>
            </a:endParaRPr>
          </a:p>
          <a:p>
            <a:endParaRPr lang="fa-IR" dirty="0" smtClean="0"/>
          </a:p>
          <a:p>
            <a:endParaRPr lang="fa-IR" dirty="0" smtClean="0"/>
          </a:p>
          <a:p>
            <a:endParaRPr lang="fa-IR" dirty="0" smtClean="0"/>
          </a:p>
          <a:p>
            <a:endParaRPr lang="en-US" dirty="0"/>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38200"/>
            <a:ext cx="9144000" cy="1219200"/>
          </a:xfrm>
        </p:spPr>
        <p:txBody>
          <a:bodyPr>
            <a:noAutofit/>
          </a:bodyPr>
          <a:lstStyle/>
          <a:p>
            <a:pPr algn="ctr"/>
            <a:r>
              <a:rPr lang="fa-IR" sz="5400" dirty="0" smtClean="0">
                <a:solidFill>
                  <a:schemeClr val="accent1">
                    <a:lumMod val="75000"/>
                  </a:schemeClr>
                </a:solidFill>
                <a:cs typeface="B Titr" pitchFamily="2" charset="-78"/>
              </a:rPr>
              <a:t>تغییرات جسمی در دوران یائسگی</a:t>
            </a:r>
            <a:endParaRPr lang="en-US" sz="5400" b="1" dirty="0">
              <a:solidFill>
                <a:schemeClr val="accent1">
                  <a:lumMod val="75000"/>
                </a:schemeClr>
              </a:solidFill>
              <a:cs typeface="B Titr" pitchFamily="2" charset="-78"/>
            </a:endParaRPr>
          </a:p>
        </p:txBody>
      </p:sp>
      <p:sp>
        <p:nvSpPr>
          <p:cNvPr id="3" name="Subtitle 2"/>
          <p:cNvSpPr>
            <a:spLocks noGrp="1"/>
          </p:cNvSpPr>
          <p:nvPr>
            <p:ph type="subTitle" idx="1"/>
          </p:nvPr>
        </p:nvSpPr>
        <p:spPr>
          <a:xfrm>
            <a:off x="0" y="2362200"/>
            <a:ext cx="9144000" cy="3429000"/>
          </a:xfrm>
        </p:spPr>
        <p:txBody>
          <a:bodyPr>
            <a:normAutofit fontScale="70000" lnSpcReduction="20000"/>
          </a:bodyPr>
          <a:lstStyle/>
          <a:p>
            <a:pPr algn="ctr"/>
            <a:endParaRPr lang="fa-IR" sz="9400" b="1" dirty="0" smtClean="0">
              <a:solidFill>
                <a:srgbClr val="0070C0"/>
              </a:solidFill>
              <a:latin typeface="AlMutanabi" pitchFamily="2" charset="2"/>
              <a:ea typeface="Arial Unicode MS" pitchFamily="34" charset="-128"/>
              <a:cs typeface="B Farnaz" pitchFamily="2" charset="-78"/>
            </a:endParaRPr>
          </a:p>
          <a:p>
            <a:pPr algn="ctr" rtl="1"/>
            <a:r>
              <a:rPr lang="fa-IR" sz="7000" b="1" dirty="0" smtClean="0">
                <a:solidFill>
                  <a:srgbClr val="0070C0"/>
                </a:solidFill>
                <a:latin typeface="AlMutanabi" pitchFamily="2" charset="2"/>
                <a:ea typeface="Arial Unicode MS" pitchFamily="34" charset="-128"/>
                <a:cs typeface="B Titr" pitchFamily="2" charset="-78"/>
              </a:rPr>
              <a:t>طیبه ذاکری </a:t>
            </a:r>
          </a:p>
          <a:p>
            <a:pPr algn="ctr" rtl="1"/>
            <a:r>
              <a:rPr lang="fa-IR" sz="7000" b="1" dirty="0" smtClean="0">
                <a:solidFill>
                  <a:srgbClr val="0070C0"/>
                </a:solidFill>
                <a:latin typeface="AlMutanabi" pitchFamily="2" charset="2"/>
                <a:ea typeface="Arial Unicode MS" pitchFamily="34" charset="-128"/>
                <a:cs typeface="B Titr" pitchFamily="2" charset="-78"/>
              </a:rPr>
              <a:t>کارشناس سلامت میانسالان</a:t>
            </a:r>
          </a:p>
          <a:p>
            <a:pPr algn="ctr" rtl="1"/>
            <a:r>
              <a:rPr lang="fa-IR" sz="7000" b="1" dirty="0" smtClean="0">
                <a:solidFill>
                  <a:srgbClr val="0070C0"/>
                </a:solidFill>
                <a:latin typeface="AlMutanabi" pitchFamily="2" charset="2"/>
                <a:ea typeface="Arial Unicode MS" pitchFamily="34" charset="-128"/>
                <a:cs typeface="B Titr" pitchFamily="2" charset="-78"/>
              </a:rPr>
              <a:t> </a:t>
            </a:r>
            <a:r>
              <a:rPr lang="fa-IR" sz="8600" b="1" dirty="0" smtClean="0">
                <a:solidFill>
                  <a:srgbClr val="0070C0"/>
                </a:solidFill>
                <a:latin typeface="AlMutanabi" pitchFamily="2" charset="2"/>
                <a:ea typeface="Arial Unicode MS" pitchFamily="34" charset="-128"/>
                <a:cs typeface="B Titr" pitchFamily="2" charset="-78"/>
              </a:rPr>
              <a:t>مهرماه98</a:t>
            </a:r>
          </a:p>
          <a:p>
            <a:pPr algn="ctr" rtl="1"/>
            <a:endParaRPr lang="fa-IR" sz="9400" b="1" dirty="0" smtClean="0">
              <a:solidFill>
                <a:srgbClr val="0070C0"/>
              </a:solidFill>
              <a:latin typeface="AlMutanabi" pitchFamily="2" charset="2"/>
              <a:ea typeface="Arial Unicode MS" pitchFamily="34" charset="-128"/>
              <a:cs typeface="B Farnaz" pitchFamily="2" charset="-78"/>
            </a:endParaRPr>
          </a:p>
          <a:p>
            <a:pPr algn="ctr" rtl="1"/>
            <a:endParaRPr lang="en-US" sz="9400" b="1" dirty="0">
              <a:solidFill>
                <a:srgbClr val="0070C0"/>
              </a:solidFill>
              <a:latin typeface="AlMutanabi" pitchFamily="2" charset="2"/>
              <a:ea typeface="Arial Unicode MS" pitchFamily="34" charset="-128"/>
              <a:cs typeface="B Farnaz" pitchFamily="2" charset="-78"/>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علائم ادراری و تناسلی</a:t>
            </a:r>
            <a:endParaRPr lang="en-US" dirty="0"/>
          </a:p>
        </p:txBody>
      </p:sp>
      <p:sp>
        <p:nvSpPr>
          <p:cNvPr id="3" name="Content Placeholder 2"/>
          <p:cNvSpPr>
            <a:spLocks noGrp="1"/>
          </p:cNvSpPr>
          <p:nvPr>
            <p:ph idx="1"/>
          </p:nvPr>
        </p:nvSpPr>
        <p:spPr>
          <a:xfrm>
            <a:off x="0" y="1219200"/>
            <a:ext cx="9144000" cy="5638800"/>
          </a:xfrm>
        </p:spPr>
        <p:txBody>
          <a:bodyPr>
            <a:normAutofit/>
          </a:bodyPr>
          <a:lstStyle/>
          <a:p>
            <a:endParaRPr lang="fa-IR" dirty="0" smtClean="0"/>
          </a:p>
          <a:p>
            <a:r>
              <a:rPr lang="fa-IR" dirty="0" smtClean="0"/>
              <a:t>پس از یائسگی وباافزایش سن تغییراتی نیزدر مجاری ادراری ایجاد شده </a:t>
            </a:r>
            <a:r>
              <a:rPr lang="fa-IR" dirty="0" smtClean="0"/>
              <a:t>که </a:t>
            </a:r>
            <a:r>
              <a:rPr lang="fa-IR" dirty="0" smtClean="0"/>
              <a:t>موجب بروزبی اختیاری ادراری می گردد . </a:t>
            </a:r>
            <a:r>
              <a:rPr lang="fa-IR" dirty="0" smtClean="0"/>
              <a:t>یکی از </a:t>
            </a:r>
            <a:r>
              <a:rPr lang="fa-IR" dirty="0" smtClean="0"/>
              <a:t> عوامل </a:t>
            </a:r>
            <a:r>
              <a:rPr lang="fa-IR" dirty="0" smtClean="0"/>
              <a:t>به وجود آورنده ی این بی اختیاری ضعیف بودن وشل شدن عضلات کف لگن است .</a:t>
            </a:r>
          </a:p>
          <a:p>
            <a:r>
              <a:rPr lang="fa-IR" dirty="0" smtClean="0"/>
              <a:t> عضلات کف لگن باعث نگه داری رحم ومثانه میشود وشل شدن آن ها می تواند موجب بروز افتادگی (پرولاپس) ودرنتیجه بی اختیاری ادراری شود. </a:t>
            </a:r>
            <a:endParaRPr lang="en-US" dirty="0" smtClean="0"/>
          </a:p>
        </p:txBody>
      </p:sp>
    </p:spTree>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latin typeface="Times New Roman" pitchFamily="18" charset="0"/>
                <a:cs typeface="Times New Roman" pitchFamily="18" charset="0"/>
              </a:rPr>
              <a:t/>
            </a:r>
            <a:br>
              <a:rPr lang="fa-IR" dirty="0" smtClean="0">
                <a:latin typeface="Times New Roman" pitchFamily="18" charset="0"/>
                <a:cs typeface="Times New Roman" pitchFamily="18" charset="0"/>
              </a:rPr>
            </a:br>
            <a:r>
              <a:rPr lang="fa-IR" dirty="0" smtClean="0">
                <a:latin typeface="Times New Roman" pitchFamily="18" charset="0"/>
                <a:cs typeface="Times New Roman" pitchFamily="18" charset="0"/>
              </a:rPr>
              <a:t>اختلالات خواب </a:t>
            </a:r>
            <a:endParaRPr lang="en-US" dirty="0"/>
          </a:p>
        </p:txBody>
      </p:sp>
      <p:sp>
        <p:nvSpPr>
          <p:cNvPr id="3" name="Content Placeholder 2"/>
          <p:cNvSpPr>
            <a:spLocks noGrp="1"/>
          </p:cNvSpPr>
          <p:nvPr>
            <p:ph idx="1"/>
          </p:nvPr>
        </p:nvSpPr>
        <p:spPr>
          <a:xfrm>
            <a:off x="0" y="1219200"/>
            <a:ext cx="9144000" cy="5638800"/>
          </a:xfrm>
        </p:spPr>
        <p:txBody>
          <a:bodyPr>
            <a:normAutofit/>
          </a:bodyPr>
          <a:lstStyle/>
          <a:p>
            <a:r>
              <a:rPr lang="fa-IR" dirty="0" smtClean="0">
                <a:latin typeface="Times New Roman" pitchFamily="18" charset="0"/>
              </a:rPr>
              <a:t>خواب غالباً با گرگرفتگی های شبانه </a:t>
            </a:r>
            <a:r>
              <a:rPr lang="fa-IR" dirty="0" smtClean="0">
                <a:latin typeface="Times New Roman" pitchFamily="18" charset="0"/>
              </a:rPr>
              <a:t>دچار اختلال می شود. </a:t>
            </a:r>
            <a:endParaRPr lang="fa-IR" dirty="0" smtClean="0">
              <a:latin typeface="Times New Roman" pitchFamily="18" charset="0"/>
            </a:endParaRPr>
          </a:p>
          <a:p>
            <a:r>
              <a:rPr lang="fa-IR" dirty="0" smtClean="0">
                <a:latin typeface="Times New Roman" pitchFamily="18" charset="0"/>
              </a:rPr>
              <a:t>کمبود خواب طولانی مدت می تواند منجر به تغيير خلق و عواطف شود </a:t>
            </a:r>
            <a:r>
              <a:rPr lang="fa-IR" dirty="0" smtClean="0"/>
              <a:t>.</a:t>
            </a:r>
          </a:p>
          <a:p>
            <a:r>
              <a:rPr lang="fa-IR" dirty="0" smtClean="0">
                <a:latin typeface="Times New Roman" pitchFamily="18" charset="0"/>
              </a:rPr>
              <a:t>به هم ریختگی الگوی خواب در حوالی یائسگی می تواند کیفیت زندگی فرد را مختل کند .</a:t>
            </a:r>
          </a:p>
          <a:p>
            <a:pPr>
              <a:buNone/>
            </a:pPr>
            <a:endParaRPr lang="fa-IR" dirty="0" smtClean="0">
              <a:solidFill>
                <a:srgbClr val="C00000"/>
              </a:solidFill>
              <a:latin typeface="Times New Roman" pitchFamily="18" charset="0"/>
              <a:cs typeface="Times New Roman" pitchFamily="18" charset="0"/>
            </a:endParaRPr>
          </a:p>
          <a:p>
            <a:pPr>
              <a:buNone/>
            </a:pPr>
            <a:endParaRPr lang="en-US" dirty="0"/>
          </a:p>
        </p:txBody>
      </p:sp>
      <p:pic>
        <p:nvPicPr>
          <p:cNvPr id="4" name="Picture 1" descr="C:\Documents and Settings\allameh\My Documents\My Pictures\insomnia_and_its_treatment.jpg"/>
          <p:cNvPicPr>
            <a:picLocks noChangeAspect="1" noChangeArrowheads="1"/>
          </p:cNvPicPr>
          <p:nvPr/>
        </p:nvPicPr>
        <p:blipFill>
          <a:blip r:embed="rId2" cstate="print"/>
          <a:srcRect/>
          <a:stretch>
            <a:fillRect/>
          </a:stretch>
        </p:blipFill>
        <p:spPr bwMode="auto">
          <a:xfrm>
            <a:off x="1676400" y="4343400"/>
            <a:ext cx="2590800" cy="2133600"/>
          </a:xfrm>
          <a:prstGeom prst="rect">
            <a:avLst/>
          </a:prstGeom>
          <a:noFill/>
        </p:spPr>
      </p:pic>
    </p:spTree>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28625" y="0"/>
            <a:ext cx="8715375" cy="685800"/>
          </a:xfrm>
        </p:spPr>
        <p:txBody>
          <a:bodyPr>
            <a:noAutofit/>
          </a:bodyPr>
          <a:lstStyle/>
          <a:p>
            <a:pPr rtl="1"/>
            <a:r>
              <a:rPr lang="ar-SA" sz="4400" dirty="0" smtClean="0"/>
              <a:t>بهداشت خواب</a:t>
            </a:r>
            <a:endParaRPr lang="en-US" sz="4400" dirty="0" smtClean="0"/>
          </a:p>
        </p:txBody>
      </p:sp>
      <p:sp>
        <p:nvSpPr>
          <p:cNvPr id="33795" name="Content Placeholder 2"/>
          <p:cNvSpPr>
            <a:spLocks noGrp="1"/>
          </p:cNvSpPr>
          <p:nvPr>
            <p:ph idx="1"/>
          </p:nvPr>
        </p:nvSpPr>
        <p:spPr>
          <a:xfrm>
            <a:off x="357188" y="838200"/>
            <a:ext cx="8634412" cy="5105400"/>
          </a:xfrm>
        </p:spPr>
        <p:txBody>
          <a:bodyPr>
            <a:normAutofit/>
          </a:bodyPr>
          <a:lstStyle/>
          <a:p>
            <a:pPr algn="r" rtl="1"/>
            <a:endParaRPr lang="fa-IR" sz="4000" dirty="0" smtClean="0"/>
          </a:p>
          <a:p>
            <a:pPr algn="r" rtl="1"/>
            <a:r>
              <a:rPr lang="ar-SA" sz="4000" dirty="0" smtClean="0"/>
              <a:t>هر شب در وقت معینی به رختخواب بروید و هر روز در وقت معيني از خواب بيدار شويد. </a:t>
            </a:r>
            <a:endParaRPr lang="en-US" sz="4000" dirty="0" smtClean="0"/>
          </a:p>
          <a:p>
            <a:pPr algn="r" rtl="1"/>
            <a:r>
              <a:rPr lang="ar-SA" sz="4000" dirty="0" smtClean="0"/>
              <a:t>از بستر فقط براي خوابيدن استفاده كنيد</a:t>
            </a:r>
            <a:endParaRPr lang="en-US" sz="4000" dirty="0" smtClean="0"/>
          </a:p>
          <a:p>
            <a:pPr algn="r" rtl="1"/>
            <a:r>
              <a:rPr lang="ar-SA" sz="4000" dirty="0" smtClean="0"/>
              <a:t>مصرف</a:t>
            </a:r>
            <a:r>
              <a:rPr lang="fa-IR" sz="4000" dirty="0" smtClean="0"/>
              <a:t> </a:t>
            </a:r>
            <a:r>
              <a:rPr lang="ar-SA" sz="4000" dirty="0" smtClean="0"/>
              <a:t>كافيين، نيكوتين، الكل و محرك‌ها را به ویژه قبل از خواب متوقف كنيد. </a:t>
            </a:r>
            <a:endParaRPr lang="en-US" sz="4000" dirty="0" smtClean="0"/>
          </a:p>
          <a:p>
            <a:pPr algn="r" rtl="1"/>
            <a:r>
              <a:rPr lang="ar-SA" sz="4000" dirty="0" smtClean="0"/>
              <a:t>از چرت زدن روزانه بپرهيزيد. </a:t>
            </a:r>
            <a:endParaRPr lang="en-US" sz="4000" dirty="0" smtClean="0"/>
          </a:p>
        </p:txBody>
      </p:sp>
    </p:spTree>
  </p:cSld>
  <p:clrMapOvr>
    <a:masterClrMapping/>
  </p:clrMapOvr>
  <p:transition spd="slow">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بهداشت خواب </a:t>
            </a:r>
            <a:endParaRPr lang="en-US" dirty="0"/>
          </a:p>
        </p:txBody>
      </p:sp>
      <p:sp>
        <p:nvSpPr>
          <p:cNvPr id="3" name="Content Placeholder 2"/>
          <p:cNvSpPr>
            <a:spLocks noGrp="1"/>
          </p:cNvSpPr>
          <p:nvPr>
            <p:ph idx="1"/>
          </p:nvPr>
        </p:nvSpPr>
        <p:spPr>
          <a:xfrm>
            <a:off x="457200" y="1143000"/>
            <a:ext cx="8229600" cy="4572000"/>
          </a:xfrm>
        </p:spPr>
        <p:txBody>
          <a:bodyPr>
            <a:normAutofit/>
          </a:bodyPr>
          <a:lstStyle/>
          <a:p>
            <a:r>
              <a:rPr lang="ar-SA" dirty="0" smtClean="0"/>
              <a:t>حمام با آب گرم و به مدت 20 </a:t>
            </a:r>
            <a:r>
              <a:rPr lang="ar-SA" dirty="0" smtClean="0"/>
              <a:t>دقيق</a:t>
            </a:r>
            <a:r>
              <a:rPr lang="fa-IR" dirty="0" smtClean="0"/>
              <a:t>ه</a:t>
            </a:r>
            <a:r>
              <a:rPr lang="ar-SA" dirty="0" smtClean="0"/>
              <a:t> </a:t>
            </a:r>
            <a:r>
              <a:rPr lang="ar-SA" dirty="0" smtClean="0"/>
              <a:t>قبل از خواب را امتحان كنيد. </a:t>
            </a:r>
            <a:endParaRPr lang="en-US" dirty="0" smtClean="0"/>
          </a:p>
          <a:p>
            <a:r>
              <a:rPr lang="ar-SA" dirty="0" smtClean="0"/>
              <a:t>هر روز در ساعت معيني غذا صرف كنيد و قبل از خواب غذاي سنگيني ميل نكنيد. </a:t>
            </a:r>
            <a:endParaRPr lang="en-US" dirty="0" smtClean="0"/>
          </a:p>
          <a:p>
            <a:r>
              <a:rPr lang="ar-SA" dirty="0" smtClean="0"/>
              <a:t> </a:t>
            </a:r>
            <a:r>
              <a:rPr lang="ar-SA" dirty="0" smtClean="0"/>
              <a:t>از روش آرام‌سازي استفاده كنيد. </a:t>
            </a:r>
            <a:endParaRPr lang="fa-IR" dirty="0" smtClean="0"/>
          </a:p>
          <a:p>
            <a:r>
              <a:rPr lang="ar-SA" sz="3200" dirty="0" smtClean="0"/>
              <a:t> </a:t>
            </a:r>
            <a:r>
              <a:rPr lang="fa-IR" sz="3200" dirty="0" smtClean="0"/>
              <a:t>برنامه </a:t>
            </a:r>
            <a:r>
              <a:rPr lang="ar-SA" sz="3200" dirty="0" smtClean="0"/>
              <a:t>ورزش</a:t>
            </a:r>
            <a:r>
              <a:rPr lang="fa-IR" sz="3200" dirty="0" smtClean="0"/>
              <a:t>ی</a:t>
            </a:r>
            <a:r>
              <a:rPr lang="ar-SA" sz="3200" dirty="0" smtClean="0"/>
              <a:t> </a:t>
            </a:r>
            <a:endParaRPr lang="fa-IR" sz="3200" dirty="0" smtClean="0"/>
          </a:p>
          <a:p>
            <a:pPr>
              <a:buNone/>
            </a:pPr>
            <a:r>
              <a:rPr lang="fa-IR" sz="3200" dirty="0" smtClean="0"/>
              <a:t>  </a:t>
            </a:r>
            <a:r>
              <a:rPr lang="ar-SA" sz="3200" dirty="0" smtClean="0"/>
              <a:t> </a:t>
            </a:r>
            <a:endParaRPr lang="en-US" sz="3200" dirty="0" smtClean="0"/>
          </a:p>
          <a:p>
            <a:endParaRPr lang="fa-IR" sz="3200" dirty="0" smtClean="0"/>
          </a:p>
          <a:p>
            <a:pPr>
              <a:buNone/>
            </a:pPr>
            <a:endParaRPr lang="en-US" sz="3200" dirty="0" smtClean="0"/>
          </a:p>
          <a:p>
            <a:pPr>
              <a:buNone/>
            </a:pPr>
            <a:endParaRPr lang="en-US" dirty="0" smtClean="0"/>
          </a:p>
          <a:p>
            <a:pPr>
              <a:buNone/>
            </a:pPr>
            <a:endParaRPr lang="en-US" dirty="0"/>
          </a:p>
        </p:txBody>
      </p:sp>
      <p:pic>
        <p:nvPicPr>
          <p:cNvPr id="11266" name="Picture 2" descr="Image result for ‫تصاویر پاور متحرک چاقی‬‎"/>
          <p:cNvPicPr>
            <a:picLocks noChangeAspect="1" noChangeArrowheads="1" noCrop="1"/>
          </p:cNvPicPr>
          <p:nvPr/>
        </p:nvPicPr>
        <p:blipFill>
          <a:blip r:embed="rId2"/>
          <a:srcRect/>
          <a:stretch>
            <a:fillRect/>
          </a:stretch>
        </p:blipFill>
        <p:spPr bwMode="auto">
          <a:xfrm>
            <a:off x="0" y="3962400"/>
            <a:ext cx="2282825" cy="25908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علائم یائسگی</a:t>
            </a:r>
            <a:endParaRPr lang="en-US" dirty="0"/>
          </a:p>
        </p:txBody>
      </p:sp>
      <p:sp>
        <p:nvSpPr>
          <p:cNvPr id="3" name="Content Placeholder 2"/>
          <p:cNvSpPr>
            <a:spLocks noGrp="1"/>
          </p:cNvSpPr>
          <p:nvPr>
            <p:ph idx="1"/>
          </p:nvPr>
        </p:nvSpPr>
        <p:spPr/>
        <p:txBody>
          <a:bodyPr>
            <a:normAutofit/>
          </a:bodyPr>
          <a:lstStyle/>
          <a:p>
            <a:r>
              <a:rPr lang="fa-IR" sz="4400" dirty="0" smtClean="0">
                <a:solidFill>
                  <a:srgbClr val="FF0000"/>
                </a:solidFill>
              </a:rPr>
              <a:t>بیماریهای همراه و همزمان با یائسگی :</a:t>
            </a:r>
          </a:p>
          <a:p>
            <a:pPr>
              <a:buFont typeface="Wingdings" pitchFamily="2" charset="2"/>
              <a:buChar char="ü"/>
            </a:pPr>
            <a:r>
              <a:rPr lang="fa-IR" sz="4400" dirty="0" smtClean="0"/>
              <a:t>فشارخون بالا</a:t>
            </a:r>
          </a:p>
          <a:p>
            <a:pPr>
              <a:buFont typeface="Wingdings" pitchFamily="2" charset="2"/>
              <a:buChar char="ü"/>
            </a:pPr>
            <a:r>
              <a:rPr lang="fa-IR" sz="4400" dirty="0" smtClean="0">
                <a:solidFill>
                  <a:srgbClr val="FF0000"/>
                </a:solidFill>
              </a:rPr>
              <a:t> </a:t>
            </a:r>
            <a:r>
              <a:rPr lang="fa-IR" sz="4400" dirty="0" smtClean="0"/>
              <a:t>کلسترول خون بالا</a:t>
            </a:r>
          </a:p>
          <a:p>
            <a:pPr>
              <a:buFont typeface="Wingdings" pitchFamily="2" charset="2"/>
              <a:buChar char="ü"/>
            </a:pPr>
            <a:r>
              <a:rPr lang="fa-IR" sz="4400" dirty="0" smtClean="0"/>
              <a:t> دیابت </a:t>
            </a:r>
          </a:p>
          <a:p>
            <a:pPr>
              <a:buFont typeface="Wingdings" pitchFamily="2" charset="2"/>
              <a:buChar char="ü"/>
            </a:pPr>
            <a:r>
              <a:rPr lang="fa-IR" sz="4400" dirty="0" smtClean="0"/>
              <a:t>بیماری قلبی وعروقی</a:t>
            </a:r>
          </a:p>
          <a:p>
            <a:pPr>
              <a:buFont typeface="Wingdings" pitchFamily="2" charset="2"/>
              <a:buChar char="ü"/>
            </a:pPr>
            <a:r>
              <a:rPr lang="fa-IR" sz="4400" dirty="0" smtClean="0"/>
              <a:t>پوکی استخوان</a:t>
            </a:r>
          </a:p>
          <a:p>
            <a:pPr>
              <a:buFont typeface="Wingdings" pitchFamily="2" charset="2"/>
              <a:buChar char="ü"/>
            </a:pPr>
            <a:endParaRPr lang="en-US" sz="4400" dirty="0" smtClean="0">
              <a:solidFill>
                <a:srgbClr val="FF0000"/>
              </a:solidFill>
            </a:endParaRPr>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fa-IR" dirty="0" smtClean="0"/>
          </a:p>
        </p:txBody>
      </p:sp>
      <p:pic>
        <p:nvPicPr>
          <p:cNvPr id="2050" name="Picture 2" descr="C:\Program Files (x86)\Microsoft Office\CLIPART\PUB60COR\AG00142_.GIF"/>
          <p:cNvPicPr>
            <a:picLocks noChangeAspect="1" noChangeArrowheads="1" noCrop="1"/>
          </p:cNvPicPr>
          <p:nvPr/>
        </p:nvPicPr>
        <p:blipFill>
          <a:blip r:embed="rId2"/>
          <a:srcRect/>
          <a:stretch>
            <a:fillRect/>
          </a:stretch>
        </p:blipFill>
        <p:spPr bwMode="auto">
          <a:xfrm>
            <a:off x="457200" y="4343400"/>
            <a:ext cx="1752600" cy="1638300"/>
          </a:xfrm>
          <a:prstGeom prst="rect">
            <a:avLst/>
          </a:prstGeom>
          <a:noFill/>
        </p:spPr>
      </p:pic>
    </p:spTree>
  </p:cSld>
  <p:clrMapOvr>
    <a:masterClrMapping/>
  </p:clrMapOvr>
  <p:transition spd="slow">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704850"/>
            <a:ext cx="8229600" cy="1143000"/>
          </a:xfrm>
        </p:spPr>
        <p:txBody>
          <a:bodyPr/>
          <a:lstStyle/>
          <a:p>
            <a:pPr algn="ctr" rtl="1"/>
            <a:r>
              <a:rPr lang="fa-IR" b="1" dirty="0" smtClean="0">
                <a:latin typeface="Times New Roman" pitchFamily="18" charset="0"/>
                <a:cs typeface="Times New Roman" pitchFamily="18" charset="0"/>
              </a:rPr>
              <a:t>استئوپروز/ كاهش توده استخواني</a:t>
            </a:r>
            <a:endParaRPr lang="en-US" b="1" dirty="0" smtClean="0">
              <a:latin typeface="Times New Roman" pitchFamily="18" charset="0"/>
              <a:cs typeface="Times New Roman" pitchFamily="18" charset="0"/>
            </a:endParaRPr>
          </a:p>
        </p:txBody>
      </p:sp>
      <p:pic>
        <p:nvPicPr>
          <p:cNvPr id="20484" name="Content Placeholder 5" descr="untitled.bmp"/>
          <p:cNvPicPr>
            <a:picLocks noGrp="1" noChangeAspect="1"/>
          </p:cNvPicPr>
          <p:nvPr>
            <p:ph sz="half" idx="2"/>
          </p:nvPr>
        </p:nvPicPr>
        <p:blipFill>
          <a:blip r:embed="rId3"/>
          <a:srcRect/>
          <a:stretch>
            <a:fillRect/>
          </a:stretch>
        </p:blipFill>
        <p:spPr>
          <a:xfrm>
            <a:off x="1219200" y="2209800"/>
            <a:ext cx="6543675" cy="3733800"/>
          </a:xfrm>
        </p:spPr>
      </p:pic>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پوکی استخوان</a:t>
            </a:r>
            <a:endParaRPr lang="en-US" dirty="0"/>
          </a:p>
        </p:txBody>
      </p:sp>
      <p:sp>
        <p:nvSpPr>
          <p:cNvPr id="3" name="Content Placeholder 2"/>
          <p:cNvSpPr>
            <a:spLocks noGrp="1"/>
          </p:cNvSpPr>
          <p:nvPr>
            <p:ph idx="1"/>
          </p:nvPr>
        </p:nvSpPr>
        <p:spPr>
          <a:xfrm>
            <a:off x="152400" y="1219200"/>
            <a:ext cx="8763000" cy="5638800"/>
          </a:xfrm>
        </p:spPr>
        <p:txBody>
          <a:bodyPr/>
          <a:lstStyle/>
          <a:p>
            <a:pPr algn="just"/>
            <a:r>
              <a:rPr lang="fa-IR" dirty="0" smtClean="0"/>
              <a:t>یکی از مهم‌ترین مشکلات دوران یائسگی پوکی استخوان است. از عوامل مهم در ایجاد پوکی استخوان، کاهش میزان هورمون استروژن بعد از یائسگی بوده که سبب کاهش جذب کلسیم می‌شود.</a:t>
            </a:r>
          </a:p>
          <a:p>
            <a:pPr algn="just">
              <a:buNone/>
            </a:pPr>
            <a:endParaRPr lang="fa-IR" dirty="0" smtClean="0"/>
          </a:p>
          <a:p>
            <a:pPr algn="just"/>
            <a:r>
              <a:rPr lang="fa-IR" dirty="0" smtClean="0">
                <a:latin typeface="Times New Roman" pitchFamily="18" charset="0"/>
                <a:cs typeface="Times New Roman" pitchFamily="18" charset="0"/>
              </a:rPr>
              <a:t>  </a:t>
            </a:r>
            <a:r>
              <a:rPr lang="fa-IR" dirty="0" smtClean="0">
                <a:latin typeface="Times New Roman" pitchFamily="18" charset="0"/>
                <a:cs typeface="Times New Roman" pitchFamily="18" charset="0"/>
              </a:rPr>
              <a:t>مصرف مکمل ، </a:t>
            </a:r>
            <a:r>
              <a:rPr lang="fa-IR" smtClean="0">
                <a:latin typeface="Times New Roman" pitchFamily="18" charset="0"/>
                <a:cs typeface="Times New Roman" pitchFamily="18" charset="0"/>
              </a:rPr>
              <a:t>رژیم </a:t>
            </a:r>
            <a:r>
              <a:rPr lang="fa-IR" smtClean="0">
                <a:latin typeface="Times New Roman" pitchFamily="18" charset="0"/>
                <a:cs typeface="Times New Roman" pitchFamily="18" charset="0"/>
              </a:rPr>
              <a:t>غذایی مناسب  </a:t>
            </a:r>
            <a:r>
              <a:rPr lang="fa-IR" dirty="0" smtClean="0">
                <a:latin typeface="Times New Roman" pitchFamily="18" charset="0"/>
                <a:cs typeface="Times New Roman" pitchFamily="18" charset="0"/>
              </a:rPr>
              <a:t>و ورزش در کمک به استخوانها  برای قوی ماندن و کاهش خطر شکستگی مِوثراست . </a:t>
            </a:r>
            <a:endParaRPr lang="en-US" dirty="0"/>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بيماري قلبي عروقي در یائسگی</a:t>
            </a:r>
            <a:endParaRPr lang="en-US" dirty="0"/>
          </a:p>
        </p:txBody>
      </p:sp>
      <p:sp>
        <p:nvSpPr>
          <p:cNvPr id="3" name="Content Placeholder 2"/>
          <p:cNvSpPr>
            <a:spLocks noGrp="1"/>
          </p:cNvSpPr>
          <p:nvPr>
            <p:ph idx="1"/>
          </p:nvPr>
        </p:nvSpPr>
        <p:spPr/>
        <p:txBody>
          <a:bodyPr>
            <a:normAutofit/>
          </a:bodyPr>
          <a:lstStyle/>
          <a:p>
            <a:endParaRPr lang="fa-IR" dirty="0" smtClean="0">
              <a:solidFill>
                <a:srgbClr val="C00000"/>
              </a:solidFill>
            </a:endParaRPr>
          </a:p>
          <a:p>
            <a:r>
              <a:rPr lang="fa-IR" dirty="0" smtClean="0">
                <a:solidFill>
                  <a:srgbClr val="C00000"/>
                </a:solidFill>
              </a:rPr>
              <a:t>استروژن</a:t>
            </a:r>
            <a:r>
              <a:rPr lang="fa-IR" dirty="0" smtClean="0"/>
              <a:t> با کاهش کلسترول بد یا </a:t>
            </a:r>
            <a:r>
              <a:rPr lang="en-US" dirty="0" smtClean="0"/>
              <a:t>LDL </a:t>
            </a:r>
            <a:r>
              <a:rPr lang="fa-IR" dirty="0" smtClean="0"/>
              <a:t>و افزایش کلسترول خوب یا </a:t>
            </a:r>
            <a:r>
              <a:rPr lang="en-US" dirty="0" smtClean="0"/>
              <a:t>HDL </a:t>
            </a:r>
            <a:r>
              <a:rPr lang="fa-IR" dirty="0" smtClean="0"/>
              <a:t>در سلامت قلب نقش دارد. زمانی که سطح استروژن در طی یائسگی کاهش می‌یابد ممکن است سطح کلسترول تام بالا رفته و احتمال خطر بیماری قلبی، سکته و سایر بیماریهای قلب و عروق افزایش یابند.</a:t>
            </a:r>
            <a:endParaRPr lang="en-US" dirty="0"/>
          </a:p>
        </p:txBody>
      </p:sp>
    </p:spTree>
  </p:cSld>
  <p:clrMapOvr>
    <a:masterClrMapping/>
  </p:clrMapOvr>
  <p:transition spd="slow">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بيماري قلبي عروقي در یائسگی</a:t>
            </a:r>
            <a:endParaRPr lang="en-US" dirty="0"/>
          </a:p>
        </p:txBody>
      </p:sp>
      <p:sp>
        <p:nvSpPr>
          <p:cNvPr id="3" name="Content Placeholder 2"/>
          <p:cNvSpPr>
            <a:spLocks noGrp="1"/>
          </p:cNvSpPr>
          <p:nvPr>
            <p:ph idx="1"/>
          </p:nvPr>
        </p:nvSpPr>
        <p:spPr>
          <a:xfrm>
            <a:off x="152400" y="1219200"/>
            <a:ext cx="8534400" cy="5638800"/>
          </a:xfrm>
        </p:spPr>
        <p:txBody>
          <a:bodyPr/>
          <a:lstStyle/>
          <a:p>
            <a:pPr>
              <a:buNone/>
            </a:pPr>
            <a:endParaRPr lang="fa-IR" dirty="0" smtClean="0"/>
          </a:p>
          <a:p>
            <a:r>
              <a:rPr lang="fa-IR" dirty="0" smtClean="0"/>
              <a:t>  برای کاهش این خطر موارد زیر توصیه می‌شود: </a:t>
            </a:r>
          </a:p>
          <a:p>
            <a:pPr>
              <a:buFont typeface="Wingdings" pitchFamily="2" charset="2"/>
              <a:buChar char="ü"/>
            </a:pPr>
            <a:r>
              <a:rPr lang="fa-IR" dirty="0" smtClean="0"/>
              <a:t>خودداری از </a:t>
            </a:r>
            <a:r>
              <a:rPr lang="fa-IR" dirty="0" smtClean="0">
                <a:solidFill>
                  <a:srgbClr val="C00000"/>
                </a:solidFill>
              </a:rPr>
              <a:t>استعمال دخانیات </a:t>
            </a:r>
            <a:r>
              <a:rPr lang="fa-IR" dirty="0" smtClean="0"/>
              <a:t>مانند سیگار وقلیان</a:t>
            </a:r>
          </a:p>
          <a:p>
            <a:pPr>
              <a:buFont typeface="Wingdings" pitchFamily="2" charset="2"/>
              <a:buChar char="ü"/>
            </a:pPr>
            <a:r>
              <a:rPr lang="fa-IR" dirty="0" smtClean="0"/>
              <a:t>اجراي منظم </a:t>
            </a:r>
            <a:r>
              <a:rPr lang="fa-IR" dirty="0" smtClean="0">
                <a:solidFill>
                  <a:srgbClr val="C00000"/>
                </a:solidFill>
              </a:rPr>
              <a:t>تمرینات بدنی </a:t>
            </a:r>
            <a:r>
              <a:rPr lang="fa-IR" dirty="0" smtClean="0"/>
              <a:t>و فعاليت هاي بدني هوازي </a:t>
            </a:r>
          </a:p>
          <a:p>
            <a:pPr>
              <a:buFont typeface="Wingdings" pitchFamily="2" charset="2"/>
              <a:buChar char="ü"/>
            </a:pPr>
            <a:r>
              <a:rPr lang="fa-IR" dirty="0" smtClean="0"/>
              <a:t> کاهش مصرف </a:t>
            </a:r>
            <a:r>
              <a:rPr lang="fa-IR" dirty="0" smtClean="0">
                <a:solidFill>
                  <a:srgbClr val="C00000"/>
                </a:solidFill>
              </a:rPr>
              <a:t>چربی و نمک </a:t>
            </a:r>
            <a:r>
              <a:rPr lang="fa-IR" dirty="0" smtClean="0"/>
              <a:t>و افزایش مصرف میوه و سبزی و غذاهای حاوی فیبر (مانند نان‌های سبوس دار)</a:t>
            </a:r>
            <a:endParaRPr lang="en-US" dirty="0"/>
          </a:p>
        </p:txBody>
      </p:sp>
      <p:pic>
        <p:nvPicPr>
          <p:cNvPr id="4" name="Picture 2" descr="C:\Program Files (x86)\Microsoft Office\CLIPART\PUB60COR\FD00814_.WMF"/>
          <p:cNvPicPr>
            <a:picLocks noChangeAspect="1" noChangeArrowheads="1"/>
          </p:cNvPicPr>
          <p:nvPr/>
        </p:nvPicPr>
        <p:blipFill>
          <a:blip r:embed="rId2"/>
          <a:srcRect/>
          <a:stretch>
            <a:fillRect/>
          </a:stretch>
        </p:blipFill>
        <p:spPr bwMode="auto">
          <a:xfrm>
            <a:off x="685800" y="4841875"/>
            <a:ext cx="2173287" cy="2016125"/>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t>فشار خون بالا</a:t>
            </a:r>
            <a:endParaRPr lang="fa-IR" b="1" dirty="0"/>
          </a:p>
        </p:txBody>
      </p:sp>
      <p:sp>
        <p:nvSpPr>
          <p:cNvPr id="3" name="Content Placeholder 2"/>
          <p:cNvSpPr>
            <a:spLocks noGrp="1"/>
          </p:cNvSpPr>
          <p:nvPr>
            <p:ph idx="1"/>
          </p:nvPr>
        </p:nvSpPr>
        <p:spPr>
          <a:xfrm>
            <a:off x="228600" y="1219200"/>
            <a:ext cx="8458200" cy="5638800"/>
          </a:xfrm>
        </p:spPr>
        <p:txBody>
          <a:bodyPr/>
          <a:lstStyle/>
          <a:p>
            <a:pPr algn="r" rtl="1"/>
            <a:endParaRPr lang="fa-IR" dirty="0" smtClean="0"/>
          </a:p>
          <a:p>
            <a:pPr algn="r" rtl="1"/>
            <a:r>
              <a:rPr lang="fa-IR" dirty="0" smtClean="0"/>
              <a:t>میزان فشار خون طبیعی در یک فرد بالغ در حالت استراحت در حدود 120 بر روی 80 است و فشار خون مساوی یا بالای 140 بر روی 90 به عنوان فشارخون بالا به حساب می آید، و فاصله بین این دو مقدار را مرحله مرزی (پیش فشارخون) می نامند. </a:t>
            </a:r>
          </a:p>
          <a:p>
            <a:pPr algn="r" rtl="1">
              <a:buNone/>
            </a:pPr>
            <a:r>
              <a:rPr lang="fa-IR" b="1" dirty="0" smtClean="0"/>
              <a:t/>
            </a:r>
            <a:br>
              <a:rPr lang="fa-IR" b="1" dirty="0" smtClean="0"/>
            </a:br>
            <a:endParaRPr lang="fa-IR" dirty="0" smtClean="0"/>
          </a:p>
        </p:txBody>
      </p:sp>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5400" dirty="0" smtClean="0">
                <a:cs typeface="B Titr" pitchFamily="2" charset="-78"/>
              </a:rPr>
              <a:t>یائسگی</a:t>
            </a:r>
            <a:endParaRPr lang="en-US" sz="5400" dirty="0">
              <a:cs typeface="B Titr" pitchFamily="2" charset="-78"/>
            </a:endParaRPr>
          </a:p>
        </p:txBody>
      </p:sp>
      <p:sp>
        <p:nvSpPr>
          <p:cNvPr id="3" name="Content Placeholder 2"/>
          <p:cNvSpPr>
            <a:spLocks noGrp="1"/>
          </p:cNvSpPr>
          <p:nvPr>
            <p:ph idx="1"/>
          </p:nvPr>
        </p:nvSpPr>
        <p:spPr>
          <a:xfrm>
            <a:off x="0" y="1219200"/>
            <a:ext cx="9144000" cy="5638800"/>
          </a:xfrm>
        </p:spPr>
        <p:txBody>
          <a:bodyPr>
            <a:normAutofit/>
          </a:bodyPr>
          <a:lstStyle/>
          <a:p>
            <a:endParaRPr lang="fa-IR" dirty="0" smtClean="0">
              <a:cs typeface="B Titr" pitchFamily="2" charset="-78"/>
            </a:endParaRPr>
          </a:p>
          <a:p>
            <a:r>
              <a:rPr lang="fa-IR" dirty="0" smtClean="0">
                <a:cs typeface="B Titr" pitchFamily="2" charset="-78"/>
              </a:rPr>
              <a:t>یائسگی یکی از دوره‌های طبیعی زندگی زنان است که در آن </a:t>
            </a:r>
            <a:r>
              <a:rPr lang="fa-IR" dirty="0" smtClean="0">
                <a:solidFill>
                  <a:srgbClr val="FF0000"/>
                </a:solidFill>
                <a:cs typeface="B Titr" pitchFamily="2" charset="-78"/>
              </a:rPr>
              <a:t>قاعدگی</a:t>
            </a:r>
            <a:r>
              <a:rPr lang="fa-IR" dirty="0" smtClean="0">
                <a:cs typeface="B Titr" pitchFamily="2" charset="-78"/>
              </a:rPr>
              <a:t> برای همیشه متوقف می‌گردد.</a:t>
            </a:r>
          </a:p>
          <a:p>
            <a:r>
              <a:rPr lang="fa-IR" dirty="0" smtClean="0">
                <a:cs typeface="B Titr" pitchFamily="2" charset="-78"/>
              </a:rPr>
              <a:t> یائسگی معمولاً در حدود سن ۴۵ تا ۵۵ سالگی آغاز می‌شود. در این زمان</a:t>
            </a:r>
            <a:r>
              <a:rPr lang="fa-IR" dirty="0" smtClean="0">
                <a:solidFill>
                  <a:srgbClr val="FF0000"/>
                </a:solidFill>
                <a:cs typeface="B Titr" pitchFamily="2" charset="-78"/>
              </a:rPr>
              <a:t> تخمدانها </a:t>
            </a:r>
            <a:r>
              <a:rPr lang="fa-IR" dirty="0" smtClean="0">
                <a:cs typeface="B Titr" pitchFamily="2" charset="-78"/>
              </a:rPr>
              <a:t>به میزان کمتری هورمونهای زنانه، به خصوص </a:t>
            </a:r>
            <a:r>
              <a:rPr lang="fa-IR" dirty="0" smtClean="0">
                <a:solidFill>
                  <a:srgbClr val="FF0000"/>
                </a:solidFill>
                <a:cs typeface="B Titr" pitchFamily="2" charset="-78"/>
              </a:rPr>
              <a:t>استروژن</a:t>
            </a:r>
            <a:r>
              <a:rPr lang="fa-IR" dirty="0" smtClean="0">
                <a:cs typeface="B Titr" pitchFamily="2" charset="-78"/>
              </a:rPr>
              <a:t> را ترشح کرده و سبب بروز علائم یائسگی می‌شوند. درابتدا عادت ماهیانه نامرتب شده و سپس به‌طور کامل قطع می‌شود. </a:t>
            </a:r>
            <a:endParaRPr lang="en-US" dirty="0">
              <a:cs typeface="B Titr" pitchFamily="2" charset="-78"/>
            </a:endParaRPr>
          </a:p>
        </p:txBody>
      </p:sp>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پیشگیری از فشارخون</a:t>
            </a:r>
            <a:endParaRPr lang="en-US" dirty="0"/>
          </a:p>
        </p:txBody>
      </p:sp>
      <p:sp>
        <p:nvSpPr>
          <p:cNvPr id="3" name="Content Placeholder 2"/>
          <p:cNvSpPr>
            <a:spLocks noGrp="1"/>
          </p:cNvSpPr>
          <p:nvPr>
            <p:ph idx="1"/>
          </p:nvPr>
        </p:nvSpPr>
        <p:spPr>
          <a:xfrm>
            <a:off x="152400" y="1219200"/>
            <a:ext cx="8991600" cy="5638800"/>
          </a:xfrm>
        </p:spPr>
        <p:txBody>
          <a:bodyPr/>
          <a:lstStyle/>
          <a:p>
            <a:pPr>
              <a:buFont typeface="Wingdings" pitchFamily="2" charset="2"/>
              <a:buChar char="ü"/>
            </a:pPr>
            <a:r>
              <a:rPr lang="fa-IR" dirty="0" smtClean="0"/>
              <a:t> </a:t>
            </a:r>
            <a:r>
              <a:rPr lang="fa-IR" dirty="0" smtClean="0">
                <a:solidFill>
                  <a:srgbClr val="C00000"/>
                </a:solidFill>
              </a:rPr>
              <a:t>کنترل وزن : </a:t>
            </a:r>
            <a:r>
              <a:rPr lang="fa-IR" dirty="0" smtClean="0"/>
              <a:t>کم کردن حتی یک کیلوگرم از وزن در کاهش فشار خون مفید است.</a:t>
            </a:r>
          </a:p>
          <a:p>
            <a:pPr>
              <a:buFont typeface="Wingdings" pitchFamily="2" charset="2"/>
              <a:buChar char="ü"/>
            </a:pPr>
            <a:r>
              <a:rPr lang="fa-IR" dirty="0" smtClean="0"/>
              <a:t>ـ </a:t>
            </a:r>
            <a:r>
              <a:rPr lang="fa-IR" dirty="0" smtClean="0">
                <a:solidFill>
                  <a:srgbClr val="C00000"/>
                </a:solidFill>
              </a:rPr>
              <a:t>ورزش منظم : </a:t>
            </a:r>
            <a:r>
              <a:rPr lang="fa-IR" dirty="0" smtClean="0"/>
              <a:t>30 دقیقه ورزش در هر روز بهترین راه مبارزه با پرفشاری خون است.</a:t>
            </a:r>
          </a:p>
          <a:p>
            <a:pPr>
              <a:buFont typeface="Wingdings" pitchFamily="2" charset="2"/>
              <a:buChar char="ü"/>
            </a:pPr>
            <a:r>
              <a:rPr lang="fa-IR" dirty="0" smtClean="0">
                <a:solidFill>
                  <a:srgbClr val="C00000"/>
                </a:solidFill>
              </a:rPr>
              <a:t>کاهش مصرف روزانه نمک </a:t>
            </a:r>
            <a:r>
              <a:rPr lang="fa-IR" dirty="0" smtClean="0"/>
              <a:t>(حدود 1 قاشق چای‌خوری).</a:t>
            </a:r>
          </a:p>
          <a:p>
            <a:pPr>
              <a:buFont typeface="Wingdings" pitchFamily="2" charset="2"/>
              <a:buChar char="ü"/>
            </a:pPr>
            <a:r>
              <a:rPr lang="fa-IR" dirty="0" smtClean="0"/>
              <a:t>استفاده از رژیم غذایی حاوی </a:t>
            </a:r>
            <a:r>
              <a:rPr lang="fa-IR" dirty="0" smtClean="0">
                <a:solidFill>
                  <a:srgbClr val="C00000"/>
                </a:solidFill>
              </a:rPr>
              <a:t>میوه و سبزیجات </a:t>
            </a:r>
            <a:r>
              <a:rPr lang="fa-IR" dirty="0" smtClean="0"/>
              <a:t>فراوان</a:t>
            </a:r>
          </a:p>
          <a:p>
            <a:pPr>
              <a:buFont typeface="Wingdings" pitchFamily="2" charset="2"/>
              <a:buChar char="ü"/>
            </a:pPr>
            <a:r>
              <a:rPr lang="fa-IR" dirty="0" smtClean="0"/>
              <a:t>پرهیزاز مصرف </a:t>
            </a:r>
            <a:r>
              <a:rPr lang="fa-IR" dirty="0" smtClean="0">
                <a:solidFill>
                  <a:srgbClr val="C00000"/>
                </a:solidFill>
              </a:rPr>
              <a:t>مشروبات الکلی</a:t>
            </a:r>
          </a:p>
          <a:p>
            <a:pPr>
              <a:buFont typeface="Wingdings" pitchFamily="2" charset="2"/>
              <a:buChar char="ü"/>
            </a:pPr>
            <a:r>
              <a:rPr lang="fa-IR" dirty="0" smtClean="0"/>
              <a:t>اندازه گیری منظم </a:t>
            </a:r>
            <a:r>
              <a:rPr lang="fa-IR" dirty="0" smtClean="0">
                <a:solidFill>
                  <a:srgbClr val="C00000"/>
                </a:solidFill>
              </a:rPr>
              <a:t>فشار خون</a:t>
            </a:r>
            <a:endParaRPr lang="en-US" dirty="0">
              <a:solidFill>
                <a:srgbClr val="C00000"/>
              </a:solidFill>
            </a:endParaRPr>
          </a:p>
        </p:txBody>
      </p:sp>
      <p:pic>
        <p:nvPicPr>
          <p:cNvPr id="4" name="Picture 4" descr="Image result for ‫تصاویر پاور متحرک چاقی‬‎"/>
          <p:cNvPicPr>
            <a:picLocks noChangeAspect="1" noChangeArrowheads="1" noCrop="1"/>
          </p:cNvPicPr>
          <p:nvPr/>
        </p:nvPicPr>
        <p:blipFill>
          <a:blip r:embed="rId2"/>
          <a:srcRect/>
          <a:stretch>
            <a:fillRect/>
          </a:stretch>
        </p:blipFill>
        <p:spPr bwMode="auto">
          <a:xfrm>
            <a:off x="457200" y="5257800"/>
            <a:ext cx="3276600" cy="16002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افزايش وزن</a:t>
            </a:r>
            <a:endParaRPr lang="en-US" dirty="0"/>
          </a:p>
        </p:txBody>
      </p:sp>
      <p:sp>
        <p:nvSpPr>
          <p:cNvPr id="3" name="Content Placeholder 2"/>
          <p:cNvSpPr>
            <a:spLocks noGrp="1"/>
          </p:cNvSpPr>
          <p:nvPr>
            <p:ph idx="1"/>
          </p:nvPr>
        </p:nvSpPr>
        <p:spPr>
          <a:xfrm>
            <a:off x="0" y="1219200"/>
            <a:ext cx="8991600" cy="3733800"/>
          </a:xfrm>
        </p:spPr>
        <p:txBody>
          <a:bodyPr>
            <a:normAutofit fontScale="92500"/>
          </a:bodyPr>
          <a:lstStyle/>
          <a:p>
            <a:pPr>
              <a:buFont typeface="Wingdings" pitchFamily="2" charset="2"/>
              <a:buChar char="ü"/>
            </a:pPr>
            <a:r>
              <a:rPr lang="fa-IR" dirty="0" smtClean="0"/>
              <a:t> بسياري از زنان در طي انتقال به دوران يائسگي دچار افزايش وزن مي گردند.</a:t>
            </a:r>
          </a:p>
          <a:p>
            <a:pPr>
              <a:buFont typeface="Wingdings" pitchFamily="2" charset="2"/>
              <a:buChar char="ü"/>
            </a:pPr>
            <a:r>
              <a:rPr lang="fa-IR" dirty="0" smtClean="0"/>
              <a:t> بيشتر افزايش وزن در اين دوران، مربوط به عدم تحرک و تغيير شيوه هاي زندگي متناسب با اين سنين مي باشد.   </a:t>
            </a:r>
          </a:p>
          <a:p>
            <a:pPr>
              <a:buNone/>
            </a:pPr>
            <a:r>
              <a:rPr lang="fa-IR" dirty="0" smtClean="0"/>
              <a:t>     </a:t>
            </a:r>
          </a:p>
          <a:p>
            <a:pPr>
              <a:buNone/>
            </a:pPr>
            <a:r>
              <a:rPr lang="fa-IR" dirty="0" smtClean="0"/>
              <a:t>             </a:t>
            </a:r>
            <a:endParaRPr lang="en-US" dirty="0"/>
          </a:p>
        </p:txBody>
      </p:sp>
      <p:pic>
        <p:nvPicPr>
          <p:cNvPr id="1028" name="Picture 4" descr="Image result for ‫تصاویر پاور متحرک چاقی‬‎"/>
          <p:cNvPicPr>
            <a:picLocks noChangeAspect="1" noChangeArrowheads="1" noCrop="1"/>
          </p:cNvPicPr>
          <p:nvPr/>
        </p:nvPicPr>
        <p:blipFill>
          <a:blip r:embed="rId2"/>
          <a:srcRect/>
          <a:stretch>
            <a:fillRect/>
          </a:stretch>
        </p:blipFill>
        <p:spPr bwMode="auto">
          <a:xfrm>
            <a:off x="2743200" y="4267200"/>
            <a:ext cx="3733800" cy="1905000"/>
          </a:xfrm>
          <a:prstGeom prst="rect">
            <a:avLst/>
          </a:prstGeom>
          <a:noFill/>
        </p:spPr>
      </p:pic>
    </p:spTree>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pSp>
        <p:nvGrpSpPr>
          <p:cNvPr id="4" name="Group 3"/>
          <p:cNvGrpSpPr>
            <a:grpSpLocks/>
          </p:cNvGrpSpPr>
          <p:nvPr/>
        </p:nvGrpSpPr>
        <p:grpSpPr bwMode="auto">
          <a:xfrm>
            <a:off x="0" y="0"/>
            <a:ext cx="9144000" cy="6858000"/>
            <a:chOff x="0" y="0"/>
            <a:chExt cx="5760" cy="4320"/>
          </a:xfrm>
        </p:grpSpPr>
        <p:pic>
          <p:nvPicPr>
            <p:cNvPr id="5" name="Picture 4" descr="sparklebkgd"/>
            <p:cNvPicPr>
              <a:picLocks noChangeAspect="1" noChangeArrowheads="1" noCrop="1"/>
            </p:cNvPicPr>
            <p:nvPr/>
          </p:nvPicPr>
          <p:blipFill>
            <a:blip r:embed="rId2"/>
            <a:srcRect/>
            <a:stretch>
              <a:fillRect/>
            </a:stretch>
          </p:blipFill>
          <p:spPr bwMode="auto">
            <a:xfrm>
              <a:off x="0" y="0"/>
              <a:ext cx="5760" cy="4320"/>
            </a:xfrm>
            <a:prstGeom prst="rect">
              <a:avLst/>
            </a:prstGeom>
          </p:spPr>
          <p:style>
            <a:lnRef idx="2">
              <a:schemeClr val="dk1"/>
            </a:lnRef>
            <a:fillRef idx="1">
              <a:schemeClr val="lt1"/>
            </a:fillRef>
            <a:effectRef idx="0">
              <a:schemeClr val="dk1"/>
            </a:effectRef>
            <a:fontRef idx="minor">
              <a:schemeClr val="dk1"/>
            </a:fontRef>
          </p:style>
        </p:pic>
        <p:pic>
          <p:nvPicPr>
            <p:cNvPr id="8" name="Picture 7" descr="globe3"/>
            <p:cNvPicPr>
              <a:picLocks noChangeAspect="1" noChangeArrowheads="1" noCrop="1"/>
            </p:cNvPicPr>
            <p:nvPr/>
          </p:nvPicPr>
          <p:blipFill>
            <a:blip r:embed="rId3"/>
            <a:srcRect/>
            <a:stretch>
              <a:fillRect/>
            </a:stretch>
          </p:blipFill>
          <p:spPr bwMode="auto">
            <a:xfrm>
              <a:off x="2544" y="1632"/>
              <a:ext cx="768" cy="773"/>
            </a:xfrm>
            <a:prstGeom prst="rect">
              <a:avLst/>
            </a:prstGeom>
          </p:spPr>
          <p:style>
            <a:lnRef idx="2">
              <a:schemeClr val="dk1">
                <a:shade val="50000"/>
              </a:schemeClr>
            </a:lnRef>
            <a:fillRef idx="1">
              <a:schemeClr val="dk1"/>
            </a:fillRef>
            <a:effectRef idx="0">
              <a:schemeClr val="dk1"/>
            </a:effectRef>
            <a:fontRef idx="minor">
              <a:schemeClr val="lt1"/>
            </a:fontRef>
          </p:style>
        </p:pic>
        <p:pic>
          <p:nvPicPr>
            <p:cNvPr id="9" name="Picture 8" descr="ilinea"/>
            <p:cNvPicPr>
              <a:picLocks noChangeAspect="1" noChangeArrowheads="1" noCrop="1"/>
            </p:cNvPicPr>
            <p:nvPr/>
          </p:nvPicPr>
          <p:blipFill>
            <a:blip r:embed="rId4"/>
            <a:srcRect/>
            <a:stretch>
              <a:fillRect/>
            </a:stretch>
          </p:blipFill>
          <p:spPr bwMode="auto">
            <a:xfrm>
              <a:off x="816" y="4265"/>
              <a:ext cx="4320" cy="7"/>
            </a:xfrm>
            <a:prstGeom prst="rect">
              <a:avLst/>
            </a:prstGeom>
          </p:spPr>
          <p:style>
            <a:lnRef idx="2">
              <a:schemeClr val="dk1"/>
            </a:lnRef>
            <a:fillRef idx="1">
              <a:schemeClr val="lt1"/>
            </a:fillRef>
            <a:effectRef idx="0">
              <a:schemeClr val="dk1"/>
            </a:effectRef>
            <a:fontRef idx="minor">
              <a:schemeClr val="dk1"/>
            </a:fontRef>
          </p:style>
        </p:pic>
      </p:grpSp>
      <p:sp>
        <p:nvSpPr>
          <p:cNvPr id="11" name="Rectangle 10"/>
          <p:cNvSpPr/>
          <p:nvPr/>
        </p:nvSpPr>
        <p:spPr>
          <a:xfrm>
            <a:off x="6553200" y="4419600"/>
            <a:ext cx="2362200" cy="1524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a-I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B Kamran" pitchFamily="2" charset="-78"/>
              </a:rPr>
              <a:t>با تشکر از همراهی شما</a:t>
            </a:r>
            <a:endPar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B Kamran" pitchFamily="2" charset="-78"/>
            </a:endParaRPr>
          </a:p>
        </p:txBody>
      </p:sp>
      <p:pic>
        <p:nvPicPr>
          <p:cNvPr id="10" name="Picture 5" descr="http://imagecloset.com/21/5c5e21246e137b3f5d0f9808c800bbcc/1.jpg"/>
          <p:cNvPicPr>
            <a:picLocks noChangeAspect="1" noChangeArrowheads="1"/>
          </p:cNvPicPr>
          <p:nvPr/>
        </p:nvPicPr>
        <p:blipFill>
          <a:blip r:embed="rId5" cstate="print"/>
          <a:srcRect l="8559" r="8559"/>
          <a:stretch>
            <a:fillRect/>
          </a:stretch>
        </p:blipFill>
        <p:spPr bwMode="auto">
          <a:xfrm rot="420000">
            <a:off x="549869" y="303107"/>
            <a:ext cx="5239862" cy="4342309"/>
          </a:xfrm>
          <a:prstGeom prst="rect">
            <a:avLst/>
          </a:prstGeom>
          <a:noFill/>
          <a:ln w="9525">
            <a:noFill/>
            <a:miter lim="800000"/>
            <a:headEnd/>
            <a:tailEnd/>
          </a:ln>
        </p:spPr>
      </p:pic>
      <p:pic>
        <p:nvPicPr>
          <p:cNvPr id="12" name="Picture 5" descr="C:\WINDOWS\Desktop\beautiful picture\globe3.gif"/>
          <p:cNvPicPr>
            <a:picLocks noChangeAspect="1" noChangeArrowheads="1" noCrop="1"/>
          </p:cNvPicPr>
          <p:nvPr/>
        </p:nvPicPr>
        <p:blipFill>
          <a:blip r:embed="rId3" cstate="print"/>
          <a:srcRect/>
          <a:stretch>
            <a:fillRect/>
          </a:stretch>
        </p:blipFill>
        <p:spPr bwMode="auto">
          <a:xfrm>
            <a:off x="7315200" y="914400"/>
            <a:ext cx="838200" cy="777875"/>
          </a:xfrm>
          <a:prstGeom prst="rect">
            <a:avLst/>
          </a:prstGeo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یائسگی</a:t>
            </a:r>
            <a:endParaRPr lang="en-US" dirty="0"/>
          </a:p>
        </p:txBody>
      </p:sp>
      <p:sp>
        <p:nvSpPr>
          <p:cNvPr id="3" name="Content Placeholder 2"/>
          <p:cNvSpPr>
            <a:spLocks noGrp="1"/>
          </p:cNvSpPr>
          <p:nvPr>
            <p:ph idx="1"/>
          </p:nvPr>
        </p:nvSpPr>
        <p:spPr>
          <a:xfrm>
            <a:off x="0" y="1219200"/>
            <a:ext cx="9144000" cy="5638800"/>
          </a:xfrm>
        </p:spPr>
        <p:txBody>
          <a:bodyPr>
            <a:normAutofit lnSpcReduction="10000"/>
          </a:bodyPr>
          <a:lstStyle/>
          <a:p>
            <a:pPr algn="just"/>
            <a:r>
              <a:rPr lang="fa-IR" dirty="0" smtClean="0">
                <a:cs typeface="B Titr" pitchFamily="2" charset="-78"/>
              </a:rPr>
              <a:t>زنانی که به مدت یک سال عادت ماهیانه نداشته باشند </a:t>
            </a:r>
            <a:r>
              <a:rPr lang="fa-IR" dirty="0" smtClean="0">
                <a:solidFill>
                  <a:srgbClr val="C00000"/>
                </a:solidFill>
                <a:cs typeface="B Titr" pitchFamily="2" charset="-78"/>
              </a:rPr>
              <a:t>یائسه </a:t>
            </a:r>
            <a:r>
              <a:rPr lang="fa-IR" dirty="0" smtClean="0">
                <a:cs typeface="B Titr" pitchFamily="2" charset="-78"/>
              </a:rPr>
              <a:t>محسوب می‌شوند. یائسگی با یک سری تغییرات جسمی و روحی همراه است. </a:t>
            </a:r>
          </a:p>
          <a:p>
            <a:pPr algn="just"/>
            <a:r>
              <a:rPr lang="fa-IR" dirty="0" smtClean="0">
                <a:solidFill>
                  <a:srgbClr val="C00000"/>
                </a:solidFill>
                <a:cs typeface="B Titr" pitchFamily="2" charset="-78"/>
              </a:rPr>
              <a:t>برخی از علائمی که با یائسگی به وجود می‌آیند </a:t>
            </a:r>
            <a:r>
              <a:rPr lang="fa-IR" dirty="0" smtClean="0">
                <a:solidFill>
                  <a:srgbClr val="C00000"/>
                </a:solidFill>
                <a:cs typeface="B Titr" pitchFamily="2" charset="-78"/>
              </a:rPr>
              <a:t>: </a:t>
            </a:r>
            <a:r>
              <a:rPr lang="fa-IR" dirty="0" smtClean="0">
                <a:cs typeface="B Titr" pitchFamily="2" charset="-78"/>
              </a:rPr>
              <a:t>گرگرفتگی، تپش قلب، تعریق، اضطراب و بی خوابی در ابتدای یائسگی شدت بیشتری داشته، ولی با گذشت زمان بهبود می‌یابد. بعد از یائسگی خطر ابتلا به مشکلاتی از قبیل پوکی استخوان، بیماری‌های قلبی وعروقی، بی‌اختیاری ادرار، کم شدن ترشحات زنانه و افسردگی افزایش می‌یابد.</a:t>
            </a:r>
            <a:endParaRPr lang="en-US" dirty="0">
              <a:cs typeface="B Titr" pitchFamily="2" charset="-78"/>
            </a:endParaRPr>
          </a:p>
        </p:txBody>
      </p:sp>
    </p:spTree>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9200"/>
            <a:ext cx="9144000" cy="5638800"/>
          </a:xfrm>
        </p:spPr>
        <p:txBody>
          <a:bodyPr/>
          <a:lstStyle/>
          <a:p>
            <a:endParaRPr lang="fa-IR" dirty="0" smtClean="0">
              <a:solidFill>
                <a:srgbClr val="C00000"/>
              </a:solidFill>
              <a:cs typeface="B Titr" pitchFamily="2" charset="-78"/>
            </a:endParaRPr>
          </a:p>
          <a:p>
            <a:r>
              <a:rPr lang="fa-IR" dirty="0" smtClean="0">
                <a:solidFill>
                  <a:srgbClr val="C00000"/>
                </a:solidFill>
                <a:cs typeface="B Titr" pitchFamily="2" charset="-78"/>
              </a:rPr>
              <a:t>متوسط سن یائسگی:</a:t>
            </a:r>
            <a:r>
              <a:rPr lang="fa-IR" sz="4000" dirty="0" smtClean="0"/>
              <a:t>51/4 (90% درسالهای اولیه دهه پنجم زندگی)</a:t>
            </a:r>
          </a:p>
          <a:p>
            <a:r>
              <a:rPr lang="fa-IR" dirty="0" smtClean="0">
                <a:solidFill>
                  <a:srgbClr val="C00000"/>
                </a:solidFill>
                <a:cs typeface="B Titr" pitchFamily="2" charset="-78"/>
              </a:rPr>
              <a:t>یائسگی زودرس</a:t>
            </a:r>
            <a:r>
              <a:rPr lang="en-US" dirty="0" smtClean="0">
                <a:solidFill>
                  <a:srgbClr val="C00000"/>
                </a:solidFill>
                <a:cs typeface="B Titr" pitchFamily="2" charset="-78"/>
              </a:rPr>
              <a:t> </a:t>
            </a:r>
            <a:r>
              <a:rPr lang="en-US" sz="4000" dirty="0" smtClean="0"/>
              <a:t>premature menopause  1%: &lt;40y </a:t>
            </a:r>
            <a:endParaRPr lang="fa-IR" sz="4000" dirty="0" smtClean="0"/>
          </a:p>
          <a:p>
            <a:r>
              <a:rPr lang="fa-IR" dirty="0" smtClean="0">
                <a:solidFill>
                  <a:srgbClr val="C00000"/>
                </a:solidFill>
                <a:cs typeface="B Titr" pitchFamily="2" charset="-78"/>
              </a:rPr>
              <a:t>یائسگی زود هنگام</a:t>
            </a:r>
            <a:r>
              <a:rPr lang="en-US" dirty="0" smtClean="0">
                <a:solidFill>
                  <a:srgbClr val="C00000"/>
                </a:solidFill>
                <a:cs typeface="B Titr" pitchFamily="2" charset="-78"/>
              </a:rPr>
              <a:t> </a:t>
            </a:r>
            <a:r>
              <a:rPr lang="en-US" sz="4000" dirty="0" smtClean="0"/>
              <a:t>10%:&lt;46</a:t>
            </a:r>
            <a:r>
              <a:rPr lang="fa-IR" sz="4000" dirty="0" smtClean="0"/>
              <a:t> </a:t>
            </a:r>
            <a:r>
              <a:rPr lang="en-US" sz="4000" dirty="0" smtClean="0"/>
              <a:t>menopause</a:t>
            </a:r>
            <a:r>
              <a:rPr lang="fa-IR" sz="4000" dirty="0" smtClean="0"/>
              <a:t>  </a:t>
            </a:r>
            <a:r>
              <a:rPr lang="en-US" sz="4000" dirty="0" smtClean="0"/>
              <a:t>early</a:t>
            </a:r>
            <a:endParaRPr lang="fa-IR" sz="4000" dirty="0" smtClean="0"/>
          </a:p>
          <a:p>
            <a:endParaRPr lang="fa-IR" dirty="0" smtClean="0"/>
          </a:p>
          <a:p>
            <a:endParaRPr lang="en-US"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fa-IR" sz="3600" dirty="0" smtClean="0">
                <a:cs typeface="B Farnaz" pitchFamily="2" charset="-78"/>
              </a:rPr>
              <a:t>عوامل موثر بر یائسگی </a:t>
            </a:r>
            <a:br>
              <a:rPr lang="fa-IR" sz="3600" dirty="0" smtClean="0">
                <a:cs typeface="B Farnaz" pitchFamily="2" charset="-78"/>
              </a:rPr>
            </a:br>
            <a:endParaRPr lang="en-US" sz="3600" dirty="0" smtClean="0">
              <a:cs typeface="B Farnaz" pitchFamily="2" charset="-78"/>
            </a:endParaRPr>
          </a:p>
        </p:txBody>
      </p:sp>
      <p:sp>
        <p:nvSpPr>
          <p:cNvPr id="3" name="Content Placeholder 2"/>
          <p:cNvSpPr>
            <a:spLocks noGrp="1"/>
          </p:cNvSpPr>
          <p:nvPr>
            <p:ph idx="1"/>
          </p:nvPr>
        </p:nvSpPr>
        <p:spPr>
          <a:xfrm>
            <a:off x="838200" y="1219200"/>
            <a:ext cx="7848600" cy="5638800"/>
          </a:xfrm>
        </p:spPr>
        <p:txBody>
          <a:bodyPr rtlCol="0">
            <a:normAutofit/>
          </a:bodyPr>
          <a:lstStyle/>
          <a:p>
            <a:pPr fontAlgn="auto">
              <a:spcAft>
                <a:spcPts val="0"/>
              </a:spcAft>
              <a:buNone/>
              <a:defRPr/>
            </a:pPr>
            <a:r>
              <a:rPr lang="fa-IR" dirty="0" smtClean="0">
                <a:solidFill>
                  <a:srgbClr val="C00000"/>
                </a:solidFill>
                <a:cs typeface="B Titr" pitchFamily="2" charset="-78"/>
              </a:rPr>
              <a:t>عوامل موثر بر سن یائسگی :</a:t>
            </a:r>
          </a:p>
          <a:p>
            <a:pPr fontAlgn="auto">
              <a:spcAft>
                <a:spcPts val="0"/>
              </a:spcAft>
              <a:buFont typeface="Wingdings" pitchFamily="2" charset="2"/>
              <a:buChar char="ü"/>
              <a:defRPr/>
            </a:pPr>
            <a:r>
              <a:rPr lang="fa-IR" sz="4000" dirty="0" smtClean="0"/>
              <a:t> ژنتیک و خانوادگی</a:t>
            </a:r>
          </a:p>
          <a:p>
            <a:pPr fontAlgn="auto">
              <a:spcAft>
                <a:spcPts val="0"/>
              </a:spcAft>
              <a:buFont typeface="Wingdings" pitchFamily="2" charset="2"/>
              <a:buChar char="ü"/>
              <a:defRPr/>
            </a:pPr>
            <a:r>
              <a:rPr lang="fa-IR" sz="4000" dirty="0" smtClean="0"/>
              <a:t> دیابت </a:t>
            </a:r>
          </a:p>
          <a:p>
            <a:pPr>
              <a:buFont typeface="Wingdings" pitchFamily="2" charset="2"/>
              <a:buChar char="ü"/>
              <a:defRPr/>
            </a:pPr>
            <a:r>
              <a:rPr lang="fa-IR" sz="4000" dirty="0" smtClean="0">
                <a:latin typeface="Times New Roman" pitchFamily="18" charset="0"/>
                <a:cs typeface="Times New Roman" pitchFamily="18" charset="0"/>
              </a:rPr>
              <a:t> پرتوتابي به لگن</a:t>
            </a:r>
            <a:endParaRPr lang="fa-IR" sz="4000" dirty="0" smtClean="0"/>
          </a:p>
          <a:p>
            <a:pPr fontAlgn="auto">
              <a:spcAft>
                <a:spcPts val="0"/>
              </a:spcAft>
              <a:buFont typeface="Wingdings" pitchFamily="2" charset="2"/>
              <a:buChar char="ü"/>
              <a:defRPr/>
            </a:pPr>
            <a:r>
              <a:rPr lang="fa-IR" sz="4000" dirty="0" smtClean="0"/>
              <a:t> عوامل محیطی : استعمال دخانیات و الکل ، نمایه توده بدن ، شرایط اجتماعی اقتصادی </a:t>
            </a:r>
            <a:endParaRPr lang="en-US" sz="4000" dirty="0" smtClean="0"/>
          </a:p>
          <a:p>
            <a:pPr fontAlgn="auto">
              <a:spcAft>
                <a:spcPts val="0"/>
              </a:spcAft>
              <a:buFont typeface="Arial" pitchFamily="34" charset="0"/>
              <a:buChar char="•"/>
              <a:defRPr/>
            </a:pPr>
            <a:endParaRPr lang="en-US" sz="4600" b="1" u="sng" dirty="0" smtClean="0"/>
          </a:p>
          <a:p>
            <a:pPr fontAlgn="auto">
              <a:spcAft>
                <a:spcPts val="0"/>
              </a:spcAft>
              <a:buFont typeface="Arial" pitchFamily="34" charset="0"/>
              <a:buChar char="•"/>
              <a:defRPr/>
            </a:pPr>
            <a:endParaRPr lang="en-US" dirty="0"/>
          </a:p>
        </p:txBody>
      </p:sp>
      <p:sp>
        <p:nvSpPr>
          <p:cNvPr id="30725" name="Rectangle 5"/>
          <p:cNvSpPr>
            <a:spLocks noChangeArrowheads="1"/>
          </p:cNvSpPr>
          <p:nvPr/>
        </p:nvSpPr>
        <p:spPr bwMode="auto">
          <a:xfrm>
            <a:off x="1219200" y="5486400"/>
            <a:ext cx="8229600" cy="369888"/>
          </a:xfrm>
          <a:prstGeom prst="rect">
            <a:avLst/>
          </a:prstGeom>
          <a:noFill/>
          <a:ln w="9525">
            <a:noFill/>
            <a:miter lim="800000"/>
            <a:headEnd/>
            <a:tailEnd/>
          </a:ln>
        </p:spPr>
        <p:txBody>
          <a:bodyPr>
            <a:spAutoFit/>
          </a:bodyPr>
          <a:lstStyle/>
          <a:p>
            <a:r>
              <a:rPr lang="en-US">
                <a:latin typeface="Calibri" pitchFamily="34" charset="0"/>
              </a:rPr>
              <a:t> </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914400"/>
          </a:xfrm>
        </p:spPr>
        <p:txBody>
          <a:bodyPr/>
          <a:lstStyle/>
          <a:p>
            <a:r>
              <a:rPr lang="en-US" dirty="0" smtClean="0">
                <a:solidFill>
                  <a:srgbClr val="FF0000"/>
                </a:solidFill>
              </a:rPr>
              <a:t/>
            </a:r>
            <a:br>
              <a:rPr lang="en-US" dirty="0" smtClean="0">
                <a:solidFill>
                  <a:srgbClr val="FF0000"/>
                </a:solidFill>
              </a:rPr>
            </a:br>
            <a:r>
              <a:rPr lang="fa-IR" dirty="0" smtClean="0">
                <a:cs typeface="B Titr" pitchFamily="2" charset="-78"/>
              </a:rPr>
              <a:t/>
            </a:r>
            <a:br>
              <a:rPr lang="fa-IR" dirty="0" smtClean="0">
                <a:cs typeface="B Titr" pitchFamily="2" charset="-78"/>
              </a:rPr>
            </a:br>
            <a:r>
              <a:rPr lang="fa-IR" dirty="0" smtClean="0">
                <a:cs typeface="B Titr" pitchFamily="2" charset="-78"/>
              </a:rPr>
              <a:t> عوامل موثر برعلائم یائسگی :</a:t>
            </a:r>
            <a:endParaRPr lang="en-US" dirty="0"/>
          </a:p>
        </p:txBody>
      </p:sp>
      <p:sp>
        <p:nvSpPr>
          <p:cNvPr id="3" name="Content Placeholder 2"/>
          <p:cNvSpPr>
            <a:spLocks noGrp="1"/>
          </p:cNvSpPr>
          <p:nvPr>
            <p:ph idx="1"/>
          </p:nvPr>
        </p:nvSpPr>
        <p:spPr>
          <a:xfrm>
            <a:off x="457200" y="1752600"/>
            <a:ext cx="8229600" cy="4343400"/>
          </a:xfrm>
        </p:spPr>
        <p:txBody>
          <a:bodyPr/>
          <a:lstStyle/>
          <a:p>
            <a:pPr fontAlgn="auto">
              <a:spcAft>
                <a:spcPts val="0"/>
              </a:spcAft>
              <a:buFont typeface="Wingdings" pitchFamily="2" charset="2"/>
              <a:buChar char="ü"/>
              <a:defRPr/>
            </a:pPr>
            <a:endParaRPr lang="fa-IR" dirty="0" smtClean="0"/>
          </a:p>
          <a:p>
            <a:pPr fontAlgn="auto">
              <a:spcAft>
                <a:spcPts val="0"/>
              </a:spcAft>
              <a:buFont typeface="Wingdings" pitchFamily="2" charset="2"/>
              <a:buChar char="ü"/>
              <a:defRPr/>
            </a:pPr>
            <a:r>
              <a:rPr lang="fa-IR" sz="4000" dirty="0" smtClean="0"/>
              <a:t>عوامل اجتماعی </a:t>
            </a:r>
          </a:p>
          <a:p>
            <a:pPr>
              <a:buFont typeface="Wingdings" pitchFamily="2" charset="2"/>
              <a:buChar char="ü"/>
              <a:defRPr/>
            </a:pPr>
            <a:r>
              <a:rPr lang="fa-IR" sz="4000" dirty="0" smtClean="0"/>
              <a:t>نمایه توده بدن </a:t>
            </a:r>
          </a:p>
          <a:p>
            <a:pPr>
              <a:buFont typeface="Wingdings" pitchFamily="2" charset="2"/>
              <a:buChar char="ü"/>
              <a:defRPr/>
            </a:pPr>
            <a:r>
              <a:rPr lang="fa-IR" sz="4000" dirty="0" smtClean="0"/>
              <a:t> نژاد  </a:t>
            </a:r>
          </a:p>
          <a:p>
            <a:pPr>
              <a:buFont typeface="Wingdings" pitchFamily="2" charset="2"/>
              <a:buChar char="ü"/>
              <a:defRPr/>
            </a:pPr>
            <a:r>
              <a:rPr lang="fa-IR" sz="4000" dirty="0" smtClean="0"/>
              <a:t>منطقه جغرافیایی</a:t>
            </a:r>
            <a:endParaRPr lang="en-US" sz="4000" dirty="0" smtClean="0"/>
          </a:p>
          <a:p>
            <a:endParaRPr lang="en-US" dirty="0"/>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علائم یائسگی</a:t>
            </a:r>
            <a:endParaRPr lang="en-US" dirty="0"/>
          </a:p>
        </p:txBody>
      </p:sp>
      <p:sp>
        <p:nvSpPr>
          <p:cNvPr id="3" name="Content Placeholder 2"/>
          <p:cNvSpPr>
            <a:spLocks noGrp="1"/>
          </p:cNvSpPr>
          <p:nvPr>
            <p:ph idx="1"/>
          </p:nvPr>
        </p:nvSpPr>
        <p:spPr>
          <a:xfrm>
            <a:off x="4953000" y="1219200"/>
            <a:ext cx="3733800" cy="5638800"/>
          </a:xfrm>
        </p:spPr>
        <p:txBody>
          <a:bodyPr>
            <a:normAutofit fontScale="92500"/>
          </a:bodyPr>
          <a:lstStyle/>
          <a:p>
            <a:r>
              <a:rPr lang="fa-IR" sz="4000" dirty="0" smtClean="0">
                <a:solidFill>
                  <a:srgbClr val="C00000"/>
                </a:solidFill>
              </a:rPr>
              <a:t>علائم جسمانی :</a:t>
            </a:r>
          </a:p>
          <a:p>
            <a:pPr>
              <a:buNone/>
            </a:pPr>
            <a:endParaRPr lang="fa-IR" dirty="0" smtClean="0">
              <a:solidFill>
                <a:srgbClr val="FF0000"/>
              </a:solidFill>
            </a:endParaRPr>
          </a:p>
          <a:p>
            <a:pPr>
              <a:buFont typeface="Wingdings" pitchFamily="2" charset="2"/>
              <a:buChar char="ü"/>
            </a:pPr>
            <a:r>
              <a:rPr lang="fa-IR" sz="4000" dirty="0" smtClean="0"/>
              <a:t>اختلال وازوموتور</a:t>
            </a:r>
            <a:endParaRPr lang="en-US" sz="4000" dirty="0" smtClean="0"/>
          </a:p>
          <a:p>
            <a:pPr>
              <a:buFont typeface="Wingdings" pitchFamily="2" charset="2"/>
              <a:buChar char="ü"/>
            </a:pPr>
            <a:r>
              <a:rPr lang="fa-IR" sz="4000" dirty="0" smtClean="0"/>
              <a:t>اختلال قاعدگی</a:t>
            </a:r>
            <a:endParaRPr lang="en-US" sz="4000" dirty="0" smtClean="0"/>
          </a:p>
          <a:p>
            <a:pPr>
              <a:buFont typeface="Wingdings" pitchFamily="2" charset="2"/>
              <a:buChar char="ü"/>
            </a:pPr>
            <a:r>
              <a:rPr lang="fa-IR" sz="4000" dirty="0" smtClean="0"/>
              <a:t>اختلالات اوروژنیتال</a:t>
            </a:r>
            <a:endParaRPr lang="en-US" sz="4000" dirty="0" smtClean="0"/>
          </a:p>
          <a:p>
            <a:pPr>
              <a:buFont typeface="Wingdings" pitchFamily="2" charset="2"/>
              <a:buChar char="ü"/>
            </a:pPr>
            <a:r>
              <a:rPr lang="fa-IR" sz="4000" dirty="0" smtClean="0"/>
              <a:t>درد پستان</a:t>
            </a:r>
            <a:endParaRPr lang="en-US" sz="4000" dirty="0" smtClean="0"/>
          </a:p>
          <a:p>
            <a:pPr>
              <a:buFont typeface="Wingdings" pitchFamily="2" charset="2"/>
              <a:buChar char="ü"/>
            </a:pPr>
            <a:r>
              <a:rPr lang="fa-IR" sz="4000" dirty="0" smtClean="0"/>
              <a:t>سردردهای میگرنی</a:t>
            </a:r>
            <a:endParaRPr lang="en-US" sz="4000" dirty="0" smtClean="0"/>
          </a:p>
          <a:p>
            <a:pPr>
              <a:buFont typeface="Wingdings" pitchFamily="2" charset="2"/>
              <a:buChar char="ü"/>
            </a:pPr>
            <a:r>
              <a:rPr lang="fa-IR" sz="4000" dirty="0" smtClean="0"/>
              <a:t>دردهای مفصلی</a:t>
            </a:r>
            <a:endParaRPr lang="en-US" sz="4000"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fa-IR" dirty="0" smtClean="0"/>
          </a:p>
        </p:txBody>
      </p:sp>
      <p:pic>
        <p:nvPicPr>
          <p:cNvPr id="4" name="Picture 10" descr="C:\Program Files (x86)\Microsoft Office\CLIPART\PUB60COR\AG00090_.GIF"/>
          <p:cNvPicPr>
            <a:picLocks noChangeAspect="1" noChangeArrowheads="1" noCrop="1"/>
          </p:cNvPicPr>
          <p:nvPr/>
        </p:nvPicPr>
        <p:blipFill>
          <a:blip r:embed="rId2"/>
          <a:srcRect/>
          <a:stretch>
            <a:fillRect/>
          </a:stretch>
        </p:blipFill>
        <p:spPr bwMode="auto">
          <a:xfrm>
            <a:off x="6629400" y="1981200"/>
            <a:ext cx="609600" cy="627017"/>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t>علائم یائسگی</a:t>
            </a:r>
            <a:endParaRPr lang="en-US" dirty="0"/>
          </a:p>
        </p:txBody>
      </p:sp>
      <p:sp>
        <p:nvSpPr>
          <p:cNvPr id="3" name="Content Placeholder 2"/>
          <p:cNvSpPr>
            <a:spLocks noGrp="1"/>
          </p:cNvSpPr>
          <p:nvPr>
            <p:ph idx="1"/>
          </p:nvPr>
        </p:nvSpPr>
        <p:spPr/>
        <p:txBody>
          <a:bodyPr/>
          <a:lstStyle/>
          <a:p>
            <a:r>
              <a:rPr lang="fa-IR" sz="3700" dirty="0" smtClean="0">
                <a:solidFill>
                  <a:srgbClr val="C00000"/>
                </a:solidFill>
              </a:rPr>
              <a:t>روحی و روانی : </a:t>
            </a:r>
            <a:endParaRPr lang="en-US" sz="3700" dirty="0" smtClean="0">
              <a:solidFill>
                <a:srgbClr val="C00000"/>
              </a:solidFill>
            </a:endParaRPr>
          </a:p>
          <a:p>
            <a:pPr>
              <a:buFont typeface="Wingdings" pitchFamily="2" charset="2"/>
              <a:buChar char="q"/>
            </a:pPr>
            <a:r>
              <a:rPr lang="en-US" dirty="0" smtClean="0"/>
              <a:t> </a:t>
            </a:r>
            <a:r>
              <a:rPr lang="fa-IR" sz="3700" dirty="0" smtClean="0"/>
              <a:t>اختلالات خلقی و اضطرابی</a:t>
            </a:r>
            <a:r>
              <a:rPr lang="en-US" sz="3700" dirty="0" smtClean="0"/>
              <a:t>: </a:t>
            </a:r>
          </a:p>
          <a:p>
            <a:pPr>
              <a:buFont typeface="Wingdings" pitchFamily="2" charset="2"/>
              <a:buChar char="ü"/>
            </a:pPr>
            <a:r>
              <a:rPr lang="fa-IR" sz="3700" dirty="0" smtClean="0"/>
              <a:t>تحریک پذیری</a:t>
            </a:r>
            <a:endParaRPr lang="en-US" sz="3700" dirty="0" smtClean="0"/>
          </a:p>
          <a:p>
            <a:pPr>
              <a:buFont typeface="Wingdings" pitchFamily="2" charset="2"/>
              <a:buChar char="ü"/>
            </a:pPr>
            <a:r>
              <a:rPr lang="fa-IR" sz="3700" dirty="0" smtClean="0"/>
              <a:t> کریزهای گریه </a:t>
            </a:r>
            <a:r>
              <a:rPr lang="en-US" sz="3700" dirty="0" smtClean="0"/>
              <a:t> </a:t>
            </a:r>
          </a:p>
          <a:p>
            <a:pPr>
              <a:buFont typeface="Wingdings" pitchFamily="2" charset="2"/>
              <a:buChar char="ü"/>
            </a:pPr>
            <a:r>
              <a:rPr lang="fa-IR" sz="3700" dirty="0" smtClean="0"/>
              <a:t>خستگی و احساس کاهش انرژی</a:t>
            </a:r>
            <a:endParaRPr lang="en-US" sz="3700" dirty="0" smtClean="0"/>
          </a:p>
          <a:p>
            <a:pPr>
              <a:buFont typeface="Wingdings" pitchFamily="2" charset="2"/>
              <a:buChar char="ü"/>
            </a:pPr>
            <a:r>
              <a:rPr lang="fa-IR" sz="3700" dirty="0" smtClean="0"/>
              <a:t> کاهش تمرکز </a:t>
            </a:r>
            <a:endParaRPr lang="en-US" sz="3700" dirty="0" smtClean="0"/>
          </a:p>
          <a:p>
            <a:pPr>
              <a:buFont typeface="Wingdings" pitchFamily="2" charset="2"/>
              <a:buChar char="ü"/>
            </a:pPr>
            <a:r>
              <a:rPr lang="fa-IR" sz="3700" dirty="0" smtClean="0"/>
              <a:t> کاهش تمایلات جنسی</a:t>
            </a:r>
          </a:p>
          <a:p>
            <a:pPr>
              <a:buFont typeface="Wingdings" pitchFamily="2" charset="2"/>
              <a:buChar char="ü"/>
            </a:pPr>
            <a:r>
              <a:rPr lang="fa-IR" sz="3700" dirty="0" smtClean="0"/>
              <a:t>اختلال خواب</a:t>
            </a:r>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en-US" dirty="0" smtClean="0"/>
          </a:p>
          <a:p>
            <a:pPr>
              <a:buFont typeface="Wingdings" pitchFamily="2" charset="2"/>
              <a:buChar char="ü"/>
            </a:pPr>
            <a:endParaRPr lang="fa-IR" dirty="0" smtClean="0"/>
          </a:p>
        </p:txBody>
      </p:sp>
      <p:pic>
        <p:nvPicPr>
          <p:cNvPr id="4" name="Picture 3" descr="j0282749"/>
          <p:cNvPicPr>
            <a:picLocks noChangeAspect="1" noChangeArrowheads="1" noCrop="1"/>
          </p:cNvPicPr>
          <p:nvPr/>
        </p:nvPicPr>
        <p:blipFill>
          <a:blip r:embed="rId3"/>
          <a:srcRect/>
          <a:stretch>
            <a:fillRect/>
          </a:stretch>
        </p:blipFill>
        <p:spPr bwMode="auto">
          <a:xfrm>
            <a:off x="609600" y="1981200"/>
            <a:ext cx="2133600" cy="2133600"/>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2013</TotalTime>
  <Words>1340</Words>
  <Application>Microsoft Office PowerPoint</Application>
  <PresentationFormat>On-screen Show (4:3)</PresentationFormat>
  <Paragraphs>196</Paragraphs>
  <Slides>32</Slides>
  <Notes>9</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Flow</vt:lpstr>
      <vt:lpstr>Slide 1</vt:lpstr>
      <vt:lpstr>تغییرات جسمی در دوران یائسگی</vt:lpstr>
      <vt:lpstr>یائسگی</vt:lpstr>
      <vt:lpstr>یائسگی</vt:lpstr>
      <vt:lpstr>Slide 5</vt:lpstr>
      <vt:lpstr>عوامل موثر بر یائسگی  </vt:lpstr>
      <vt:lpstr>   عوامل موثر برعلائم یائسگی :</vt:lpstr>
      <vt:lpstr>علائم یائسگی</vt:lpstr>
      <vt:lpstr>علائم یائسگی</vt:lpstr>
      <vt:lpstr>علائم یائسگی</vt:lpstr>
      <vt:lpstr>گرگرفتگی</vt:lpstr>
      <vt:lpstr>اختلال وازوموتور </vt:lpstr>
      <vt:lpstr> درمان</vt:lpstr>
      <vt:lpstr> درمان</vt:lpstr>
      <vt:lpstr>علائم ادراری و تناسلی</vt:lpstr>
      <vt:lpstr>علائم ادراری و تناسلی</vt:lpstr>
      <vt:lpstr>علائم ادراری و تناسلی </vt:lpstr>
      <vt:lpstr>علائم ادراری و تناسلی  </vt:lpstr>
      <vt:lpstr>علائم ادراری و تناسلی </vt:lpstr>
      <vt:lpstr>علائم ادراری و تناسلی</vt:lpstr>
      <vt:lpstr> اختلالات خواب </vt:lpstr>
      <vt:lpstr>بهداشت خواب</vt:lpstr>
      <vt:lpstr>بهداشت خواب </vt:lpstr>
      <vt:lpstr>علائم یائسگی</vt:lpstr>
      <vt:lpstr>استئوپروز/ كاهش توده استخواني</vt:lpstr>
      <vt:lpstr>پوکی استخوان</vt:lpstr>
      <vt:lpstr>بيماري قلبي عروقي در یائسگی</vt:lpstr>
      <vt:lpstr>بيماري قلبي عروقي در یائسگی</vt:lpstr>
      <vt:lpstr>فشار خون بالا</vt:lpstr>
      <vt:lpstr>پیشگیری از فشارخون</vt:lpstr>
      <vt:lpstr>افزايش وزن</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sam gostar</dc:creator>
  <cp:lastModifiedBy>sam gostar</cp:lastModifiedBy>
  <cp:revision>153</cp:revision>
  <dcterms:created xsi:type="dcterms:W3CDTF">2006-08-16T00:00:00Z</dcterms:created>
  <dcterms:modified xsi:type="dcterms:W3CDTF">2019-09-28T19:33:00Z</dcterms:modified>
</cp:coreProperties>
</file>