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7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26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297" r:id="rId2"/>
    <p:sldId id="256" r:id="rId3"/>
    <p:sldId id="286" r:id="rId4"/>
    <p:sldId id="316" r:id="rId5"/>
    <p:sldId id="317" r:id="rId6"/>
    <p:sldId id="318" r:id="rId7"/>
    <p:sldId id="319" r:id="rId8"/>
    <p:sldId id="320" r:id="rId9"/>
    <p:sldId id="290" r:id="rId10"/>
    <p:sldId id="322" r:id="rId11"/>
    <p:sldId id="312" r:id="rId12"/>
    <p:sldId id="258" r:id="rId13"/>
    <p:sldId id="259" r:id="rId14"/>
    <p:sldId id="313" r:id="rId15"/>
    <p:sldId id="261" r:id="rId16"/>
    <p:sldId id="302" r:id="rId17"/>
    <p:sldId id="274" r:id="rId18"/>
    <p:sldId id="275" r:id="rId19"/>
    <p:sldId id="276" r:id="rId20"/>
    <p:sldId id="314" r:id="rId21"/>
    <p:sldId id="305" r:id="rId22"/>
    <p:sldId id="294" r:id="rId23"/>
    <p:sldId id="295" r:id="rId24"/>
    <p:sldId id="311" r:id="rId25"/>
    <p:sldId id="296" r:id="rId26"/>
    <p:sldId id="267" r:id="rId27"/>
    <p:sldId id="315" r:id="rId28"/>
    <p:sldId id="323" r:id="rId29"/>
    <p:sldId id="324" r:id="rId30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3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customXml" Target="../customXml/item1.xml"/><Relationship Id="rId40" Type="http://schemas.openxmlformats.org/officeDocument/2006/relationships/customXml" Target="../customXml/item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099887-9F48-4114-BDB4-BB4453D071D0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EFAF8-2790-4F29-A2E1-81DFEBB10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0963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4C858D-E45E-462F-A922-5CD8D699300A}" type="datetimeFigureOut">
              <a:rPr lang="en-US" smtClean="0"/>
              <a:t>1/30/2019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166A7-2997-4F89-9CEC-38DC4B5A6B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638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1/30/2019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E281EB-2600-42D1-892D-33DDE64784E3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065751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61444" name="Picture 2" descr="C:\Users\nasehi.IRCS-IAST\Desktop\سخنرانی ها\تصاویر زیبا\photo_2018-03-17_14-53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"/>
            <a:ext cx="6096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842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855"/>
            <a:ext cx="8229600" cy="1143000"/>
          </a:xfrm>
        </p:spPr>
        <p:txBody>
          <a:bodyPr>
            <a:noAutofit/>
          </a:bodyPr>
          <a:lstStyle/>
          <a:p>
            <a:pPr algn="ctr" rtl="1"/>
            <a:r>
              <a:rPr lang="fa-IR" sz="3400" b="1" dirty="0">
                <a:solidFill>
                  <a:schemeClr val="accent1"/>
                </a:solidFill>
                <a:cs typeface="B Koodak" pitchFamily="2" charset="-78"/>
              </a:rPr>
              <a:t>انواع کژکاری های جنسی بر اساس طبقه بندی </a:t>
            </a:r>
            <a:r>
              <a:rPr lang="en-US" sz="3400" b="1" dirty="0">
                <a:solidFill>
                  <a:schemeClr val="accent1"/>
                </a:solidFill>
                <a:cs typeface="B Koodak" pitchFamily="2" charset="-78"/>
              </a:rPr>
              <a:t>DSM-5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/>
          </a:bodyPr>
          <a:lstStyle/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انزال تأخیری</a:t>
            </a:r>
            <a:r>
              <a:rPr lang="en-US" sz="2400" dirty="0">
                <a:solidFill>
                  <a:srgbClr val="FF0000"/>
                </a:solidFill>
                <a:cs typeface="B Mitra" pitchFamily="2" charset="-78"/>
              </a:rPr>
              <a:t>                                             </a:t>
            </a:r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 </a:t>
            </a:r>
            <a:r>
              <a:rPr lang="en-US" sz="2000" b="1" dirty="0">
                <a:solidFill>
                  <a:srgbClr val="FF0000"/>
                </a:solidFill>
                <a:cs typeface="B Koodak" pitchFamily="2" charset="-78"/>
              </a:rPr>
              <a:t>Delayed</a:t>
            </a:r>
            <a:r>
              <a:rPr lang="en-US" sz="2000" b="1" dirty="0">
                <a:solidFill>
                  <a:schemeClr val="accent1"/>
                </a:solidFill>
                <a:cs typeface="B Koodak" pitchFamily="2" charset="-78"/>
              </a:rPr>
              <a:t> </a:t>
            </a:r>
            <a:r>
              <a:rPr lang="en-US" sz="2000" b="1" dirty="0">
                <a:solidFill>
                  <a:srgbClr val="FF0000"/>
                </a:solidFill>
                <a:cs typeface="B Koodak" pitchFamily="2" charset="-78"/>
              </a:rPr>
              <a:t>Ejaculation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اختلال </a:t>
            </a:r>
            <a:r>
              <a:rPr lang="fa-IR" sz="2400" dirty="0" smtClean="0">
                <a:solidFill>
                  <a:srgbClr val="FF0000"/>
                </a:solidFill>
                <a:cs typeface="B Mitra" pitchFamily="2" charset="-78"/>
              </a:rPr>
              <a:t>نعوظ</a:t>
            </a:r>
            <a:r>
              <a:rPr lang="en-US" sz="2400" dirty="0">
                <a:solidFill>
                  <a:srgbClr val="FF0000"/>
                </a:solidFill>
                <a:cs typeface="B Koodak" pitchFamily="2" charset="-78"/>
              </a:rPr>
              <a:t> </a:t>
            </a:r>
            <a:r>
              <a:rPr lang="en-US" sz="2000" b="1" dirty="0">
                <a:solidFill>
                  <a:srgbClr val="FF0000"/>
                </a:solidFill>
                <a:cs typeface="B Koodak" pitchFamily="2" charset="-78"/>
              </a:rPr>
              <a:t>Erectile</a:t>
            </a:r>
            <a:r>
              <a:rPr lang="en-US" sz="2000" b="1" dirty="0">
                <a:solidFill>
                  <a:schemeClr val="accent1"/>
                </a:solidFill>
                <a:cs typeface="B Koodak" pitchFamily="2" charset="-78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cs typeface="B Koodak" pitchFamily="2" charset="-78"/>
              </a:rPr>
              <a:t>Disorder</a:t>
            </a:r>
            <a:r>
              <a:rPr lang="en-US" sz="2000" b="1" dirty="0" smtClean="0">
                <a:solidFill>
                  <a:schemeClr val="accent1"/>
                </a:solidFill>
                <a:cs typeface="B Koodak" pitchFamily="2" charset="-78"/>
              </a:rPr>
              <a:t>                                                              </a:t>
            </a:r>
            <a:endParaRPr lang="fa-IR" sz="2000" b="1" dirty="0">
              <a:solidFill>
                <a:schemeClr val="accent1"/>
              </a:solidFill>
              <a:cs typeface="B Koodak" pitchFamily="2" charset="-78"/>
            </a:endParaRP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solidFill>
                  <a:srgbClr val="0070C0"/>
                </a:solidFill>
                <a:cs typeface="B Mitra" pitchFamily="2" charset="-78"/>
              </a:rPr>
              <a:t>اختلال ارگاسمی </a:t>
            </a:r>
            <a:r>
              <a:rPr lang="fa-IR" sz="2400" dirty="0" smtClean="0">
                <a:solidFill>
                  <a:srgbClr val="0070C0"/>
                </a:solidFill>
                <a:cs typeface="B Mitra" pitchFamily="2" charset="-78"/>
              </a:rPr>
              <a:t>زنان                </a:t>
            </a:r>
            <a:r>
              <a:rPr lang="en-US" sz="2400" dirty="0" smtClean="0">
                <a:solidFill>
                  <a:srgbClr val="0070C0"/>
                </a:solidFill>
                <a:cs typeface="B Mitra" pitchFamily="2" charset="-78"/>
              </a:rPr>
              <a:t>   </a:t>
            </a:r>
            <a:r>
              <a:rPr lang="fa-IR" sz="2400" dirty="0" smtClean="0">
                <a:solidFill>
                  <a:srgbClr val="0070C0"/>
                </a:solidFill>
                <a:cs typeface="B Mitra" pitchFamily="2" charset="-78"/>
              </a:rPr>
              <a:t>                   </a:t>
            </a:r>
            <a:r>
              <a:rPr lang="en-US" sz="2400" b="1" dirty="0" smtClean="0">
                <a:solidFill>
                  <a:schemeClr val="accent1"/>
                </a:solidFill>
                <a:cs typeface="B Koodak" pitchFamily="2" charset="-78"/>
              </a:rPr>
              <a:t> </a:t>
            </a:r>
            <a:r>
              <a:rPr lang="en-US" sz="2000" b="1" dirty="0">
                <a:solidFill>
                  <a:schemeClr val="accent1"/>
                </a:solidFill>
                <a:cs typeface="B Koodak" pitchFamily="2" charset="-78"/>
              </a:rPr>
              <a:t>Female Orgasmic D.</a:t>
            </a:r>
            <a:r>
              <a:rPr lang="fa-IR" sz="2000" b="1" dirty="0">
                <a:solidFill>
                  <a:schemeClr val="accent1"/>
                </a:solidFill>
                <a:cs typeface="B Koodak" pitchFamily="2" charset="-78"/>
              </a:rPr>
              <a:t>  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solidFill>
                  <a:srgbClr val="0070C0"/>
                </a:solidFill>
                <a:cs typeface="B Mitra" pitchFamily="2" charset="-78"/>
              </a:rPr>
              <a:t>اختلال میل/برانگیختگی جنسی در </a:t>
            </a:r>
            <a:r>
              <a:rPr lang="fa-IR" sz="2400" dirty="0" smtClean="0">
                <a:solidFill>
                  <a:srgbClr val="0070C0"/>
                </a:solidFill>
                <a:cs typeface="B Mitra" pitchFamily="2" charset="-78"/>
              </a:rPr>
              <a:t>زنان </a:t>
            </a:r>
            <a:r>
              <a:rPr lang="en-US" sz="2000" b="1" dirty="0" smtClean="0">
                <a:solidFill>
                  <a:schemeClr val="accent1"/>
                </a:solidFill>
                <a:cs typeface="B Koodak" pitchFamily="2" charset="-78"/>
              </a:rPr>
              <a:t>Female </a:t>
            </a:r>
            <a:r>
              <a:rPr lang="en-US" sz="2000" b="1" dirty="0">
                <a:solidFill>
                  <a:schemeClr val="accent1"/>
                </a:solidFill>
                <a:cs typeface="B Koodak" pitchFamily="2" charset="-78"/>
              </a:rPr>
              <a:t>Sexual Interest/ Arousal </a:t>
            </a:r>
            <a:r>
              <a:rPr lang="en-US" sz="2000" b="1" dirty="0" smtClean="0">
                <a:solidFill>
                  <a:schemeClr val="accent1"/>
                </a:solidFill>
                <a:cs typeface="B Koodak" pitchFamily="2" charset="-78"/>
              </a:rPr>
              <a:t>D.</a:t>
            </a:r>
            <a:endParaRPr lang="fa-IR" sz="2000" dirty="0" smtClean="0">
              <a:solidFill>
                <a:srgbClr val="0070C0"/>
              </a:solidFill>
              <a:cs typeface="B Mitra" pitchFamily="2" charset="-78"/>
            </a:endParaRP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 smtClean="0">
                <a:solidFill>
                  <a:srgbClr val="0070C0"/>
                </a:solidFill>
                <a:cs typeface="B Mitra" pitchFamily="2" charset="-78"/>
              </a:rPr>
              <a:t>اختلال درد تناسلی لگنی/دخول            </a:t>
            </a:r>
            <a:r>
              <a:rPr lang="en-US" sz="2000" b="1" dirty="0" err="1" smtClean="0">
                <a:solidFill>
                  <a:schemeClr val="accent1"/>
                </a:solidFill>
                <a:cs typeface="B Koodak" pitchFamily="2" charset="-78"/>
              </a:rPr>
              <a:t>Genito</a:t>
            </a:r>
            <a:r>
              <a:rPr lang="en-US" sz="2000" b="1" dirty="0" smtClean="0">
                <a:solidFill>
                  <a:schemeClr val="accent1"/>
                </a:solidFill>
                <a:cs typeface="B Koodak" pitchFamily="2" charset="-78"/>
              </a:rPr>
              <a:t>-Pelvic </a:t>
            </a:r>
            <a:r>
              <a:rPr lang="en-US" sz="2000" b="1" dirty="0">
                <a:solidFill>
                  <a:schemeClr val="accent1"/>
                </a:solidFill>
                <a:cs typeface="B Koodak" pitchFamily="2" charset="-78"/>
              </a:rPr>
              <a:t>Pain/Penetration D.</a:t>
            </a:r>
            <a:endParaRPr lang="fa-IR" sz="2000" b="1" dirty="0">
              <a:solidFill>
                <a:schemeClr val="accent1"/>
              </a:solidFill>
              <a:cs typeface="B Koodak" pitchFamily="2" charset="-78"/>
            </a:endParaRP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 smtClean="0">
                <a:solidFill>
                  <a:srgbClr val="FF0000"/>
                </a:solidFill>
                <a:cs typeface="B Mitra" pitchFamily="2" charset="-78"/>
              </a:rPr>
              <a:t>اختلال </a:t>
            </a:r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کمبود میل جنسی </a:t>
            </a:r>
            <a:r>
              <a:rPr lang="fa-IR" sz="2400" dirty="0" smtClean="0">
                <a:solidFill>
                  <a:srgbClr val="FF0000"/>
                </a:solidFill>
                <a:cs typeface="B Mitra" pitchFamily="2" charset="-78"/>
              </a:rPr>
              <a:t>مردان              </a:t>
            </a:r>
            <a:r>
              <a:rPr lang="en-US" sz="2400" dirty="0" smtClean="0">
                <a:solidFill>
                  <a:srgbClr val="FF0000"/>
                </a:solidFill>
                <a:cs typeface="B Mitra" pitchFamily="2" charset="-78"/>
              </a:rPr>
              <a:t>   </a:t>
            </a:r>
            <a:r>
              <a:rPr lang="en-US" sz="2000" b="1" dirty="0" smtClean="0">
                <a:solidFill>
                  <a:srgbClr val="FF0000"/>
                </a:solidFill>
                <a:cs typeface="B Koodak" pitchFamily="2" charset="-78"/>
              </a:rPr>
              <a:t>Hypoactive </a:t>
            </a:r>
            <a:r>
              <a:rPr lang="en-US" sz="2000" b="1" dirty="0">
                <a:solidFill>
                  <a:srgbClr val="FF0000"/>
                </a:solidFill>
                <a:cs typeface="B Koodak" pitchFamily="2" charset="-78"/>
              </a:rPr>
              <a:t>Sexual </a:t>
            </a:r>
            <a:r>
              <a:rPr lang="en-US" sz="2000" b="1" dirty="0" smtClean="0">
                <a:solidFill>
                  <a:srgbClr val="FF0000"/>
                </a:solidFill>
                <a:cs typeface="B Koodak" pitchFamily="2" charset="-78"/>
              </a:rPr>
              <a:t>Desire </a:t>
            </a:r>
            <a:r>
              <a:rPr lang="en-US" sz="2000" b="1" dirty="0">
                <a:solidFill>
                  <a:srgbClr val="FF0000"/>
                </a:solidFill>
                <a:cs typeface="B Koodak" pitchFamily="2" charset="-78"/>
              </a:rPr>
              <a:t>D.</a:t>
            </a:r>
            <a:r>
              <a:rPr lang="en-US" sz="2000" b="1" dirty="0" smtClean="0">
                <a:solidFill>
                  <a:srgbClr val="FF0000"/>
                </a:solidFill>
                <a:cs typeface="B Koodak" pitchFamily="2" charset="-78"/>
              </a:rPr>
              <a:t> </a:t>
            </a:r>
            <a:r>
              <a:rPr lang="fa-IR" sz="2000" b="1" dirty="0" smtClean="0">
                <a:solidFill>
                  <a:srgbClr val="FF0000"/>
                </a:solidFill>
                <a:cs typeface="B Koodak" pitchFamily="2" charset="-78"/>
              </a:rPr>
              <a:t>     </a:t>
            </a:r>
            <a:endParaRPr lang="en-US" sz="2000" b="1" dirty="0" smtClean="0">
              <a:solidFill>
                <a:srgbClr val="FF0000"/>
              </a:solidFill>
              <a:cs typeface="B Koodak" pitchFamily="2" charset="-78"/>
            </a:endParaRP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 smtClean="0">
                <a:solidFill>
                  <a:srgbClr val="FF0000"/>
                </a:solidFill>
                <a:cs typeface="B Mitra" pitchFamily="2" charset="-78"/>
              </a:rPr>
              <a:t>انزال زودرس                                    </a:t>
            </a:r>
            <a:r>
              <a:rPr lang="en-US" sz="2400" dirty="0" smtClean="0">
                <a:solidFill>
                  <a:srgbClr val="FF0000"/>
                </a:solidFill>
                <a:cs typeface="B Mitra" pitchFamily="2" charset="-78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cs typeface="B Koodak" pitchFamily="2" charset="-78"/>
              </a:rPr>
              <a:t>Premature (Early) Ejaculation </a:t>
            </a:r>
            <a:endParaRPr lang="fa-IR" sz="2000" b="1" dirty="0">
              <a:solidFill>
                <a:srgbClr val="FF0000"/>
              </a:solidFill>
              <a:cs typeface="B Koodak" pitchFamily="2" charset="-78"/>
            </a:endParaRP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  <a:t>کژکاری جنسی ناشی از مواد/دارو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  <a:t>سایر کژکاری های جنسی معین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  <a:t>کژکاری </a:t>
            </a:r>
            <a:r>
              <a:rPr lang="fa-IR" dirty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  <a:t>های جنسی نامعین</a:t>
            </a:r>
          </a:p>
        </p:txBody>
      </p:sp>
    </p:spTree>
    <p:extLst>
      <p:ext uri="{BB962C8B-B14F-4D97-AF65-F5344CB8AC3E}">
        <p14:creationId xmlns:p14="http://schemas.microsoft.com/office/powerpoint/2010/main" val="129546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pPr algn="ctr" rtl="1"/>
            <a:r>
              <a:rPr lang="fa-IR" sz="3600" b="1" dirty="0">
                <a:solidFill>
                  <a:schemeClr val="accent1"/>
                </a:solidFill>
                <a:cs typeface="B Koodak" pitchFamily="2" charset="-78"/>
              </a:rPr>
              <a:t>کژکاری های جنسی بر اساس طبقه بندی </a:t>
            </a:r>
            <a:r>
              <a:rPr lang="en-US" sz="3600" b="1" dirty="0">
                <a:solidFill>
                  <a:schemeClr val="accent1"/>
                </a:solidFill>
                <a:cs typeface="B Koodak" pitchFamily="2" charset="-78"/>
              </a:rPr>
              <a:t>DSM-5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طول مدت علائم باید </a:t>
            </a:r>
            <a:r>
              <a:rPr lang="fa-IR" dirty="0">
                <a:solidFill>
                  <a:srgbClr val="FF0000"/>
                </a:solidFill>
                <a:cs typeface="B Mitra" pitchFamily="2" charset="-78"/>
              </a:rPr>
              <a:t>حداقل 6 ماه 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باشد. (ملاک 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B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)</a:t>
            </a:r>
          </a:p>
          <a:p>
            <a:pPr algn="r" rtl="1"/>
            <a:r>
              <a:rPr lang="fa-IR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مشکل 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جنسی باید همراه با </a:t>
            </a:r>
            <a:r>
              <a:rPr lang="fa-IR" dirty="0">
                <a:solidFill>
                  <a:srgbClr val="FF0000"/>
                </a:solidFill>
                <a:cs typeface="B Mitra" pitchFamily="2" charset="-78"/>
              </a:rPr>
              <a:t>ناراحتی بالینی چشمگیری 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برای فرد باشد. (ملاک 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C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)</a:t>
            </a:r>
          </a:p>
          <a:p>
            <a:pPr algn="r" rtl="1"/>
            <a:r>
              <a:rPr lang="fa-IR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ممکن 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است فرد بطور همزمان به </a:t>
            </a:r>
            <a:r>
              <a:rPr lang="fa-IR" dirty="0">
                <a:solidFill>
                  <a:srgbClr val="FF0000"/>
                </a:solidFill>
                <a:cs typeface="B Mitra" pitchFamily="2" charset="-78"/>
              </a:rPr>
              <a:t>دو یا چند اختلال جنسی 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مبتلا باشد.</a:t>
            </a:r>
          </a:p>
          <a:p>
            <a:pPr algn="r" rtl="1"/>
            <a:r>
              <a:rPr lang="fa-IR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بعضی 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از مشکلات جنسی ممکن است ناشی از </a:t>
            </a:r>
            <a:r>
              <a:rPr lang="fa-IR" dirty="0">
                <a:solidFill>
                  <a:srgbClr val="FF0000"/>
                </a:solidFill>
                <a:cs typeface="B Mitra" pitchFamily="2" charset="-78"/>
              </a:rPr>
              <a:t>تحریک ناکافی 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باشد (بر اساس قضاوت بالینی)، در این صورت تشخیص کژکاری گذاشته نمی شود.</a:t>
            </a:r>
            <a:endParaRPr lang="en-US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</p:txBody>
      </p:sp>
      <p:pic>
        <p:nvPicPr>
          <p:cNvPr id="2050" name="Picture 2" descr="C:\Users\nasehi.IRCS-IAST\Desktop\sexual healh\تصاویر\428925954_2285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474593"/>
            <a:ext cx="3166883" cy="211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nasehi.IRCS-IAST\Desktop\sexual healh\تصاویر\431714830_1029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474594"/>
            <a:ext cx="2971800" cy="211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93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>
                <a:solidFill>
                  <a:schemeClr val="accent1"/>
                </a:solidFill>
                <a:cs typeface="B Koodak" pitchFamily="2" charset="-78"/>
              </a:rPr>
              <a:t>زیر گروه های کژکاری های جنسی بر اساس </a:t>
            </a:r>
            <a:r>
              <a:rPr lang="en-US" sz="3600" b="1" dirty="0">
                <a:solidFill>
                  <a:schemeClr val="accent1"/>
                </a:solidFill>
                <a:cs typeface="B Koodak" pitchFamily="2" charset="-78"/>
              </a:rPr>
              <a:t>DSM-5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1772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زیر گروه ها ممکن است اتیولوژی و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شیوۀ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درمانی متفاوتی داشته باشند.</a:t>
            </a:r>
          </a:p>
          <a:p>
            <a:pPr algn="r" rtl="1">
              <a:buFont typeface="Wingdings" pitchFamily="2" charset="2"/>
              <a:buChar char="q"/>
            </a:pPr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انواع کژکاری های جنسی از نظر زمان شروع: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مادام العمر (همیشگی): از ابتدای فعالیت جنسی وجود داشته است.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اکتسابی: پس از یک دوره فعالیت جنسی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نسبتاً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بهنجار بروز کرده است.</a:t>
            </a:r>
          </a:p>
          <a:p>
            <a:pPr algn="r" rtl="1">
              <a:buFont typeface="Wingdings" pitchFamily="2" charset="2"/>
              <a:buChar char="q"/>
            </a:pPr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انواع کژکاری های جنسی از نظر موقعیت: 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فراگیر 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(Generalized)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: مشکل در تمام موقعیت های فعالیت جنسی و با تمام پارتنرها وجود دارد.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موقعیتی 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(Situational)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: مشکل جنسی فقط در بعضی از تحریک ها، موقعیت ها یا پارتنرها وجود دارد.</a:t>
            </a:r>
            <a:endParaRPr lang="en-US" sz="2400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3159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>
                <a:solidFill>
                  <a:schemeClr val="accent1"/>
                </a:solidFill>
                <a:cs typeface="B Koodak" pitchFamily="2" charset="-78"/>
              </a:rPr>
              <a:t>زیر گروه های کژکاری های جنسی بر اساس </a:t>
            </a:r>
            <a:r>
              <a:rPr lang="en-US" sz="3600" b="1" dirty="0">
                <a:solidFill>
                  <a:schemeClr val="accent1"/>
                </a:solidFill>
                <a:cs typeface="B Koodak" pitchFamily="2" charset="-78"/>
              </a:rPr>
              <a:t>DSM-5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انواع کژکاری های جنسی از نظر شدت:</a:t>
            </a:r>
          </a:p>
          <a:p>
            <a:pPr algn="r" rtl="1"/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خفیف: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همراه با احساس ناراحتی کم</a:t>
            </a:r>
          </a:p>
          <a:p>
            <a:pPr algn="r" rtl="1"/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متوسط: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همراه با احساس ناراحتی متوسط</a:t>
            </a:r>
          </a:p>
          <a:p>
            <a:pPr algn="r" rtl="1"/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شدید: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همراه با احساس ناراحتی زیاد</a:t>
            </a:r>
          </a:p>
          <a:p>
            <a:pPr algn="r" rtl="1">
              <a:buFont typeface="Wingdings" pitchFamily="2" charset="2"/>
              <a:buChar char="q"/>
            </a:pPr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عوامل دیگری که در ارزیابی کژکاری های جنسی باید مورد توجه قرار گیرد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(بخاطر نقش اتیولوژیک و یا موثر در درمان): 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عوامل </a:t>
            </a:r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مربوط به پارتنر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مثل مشکلات جنسی او یا وضعیت سلامتی او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عوامل </a:t>
            </a:r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ارتباطی با پارتنر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مثل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ارتباط ضعیف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یا ناهماهنگی در تمایل به فعالیت های جنسی</a:t>
            </a:r>
            <a:endParaRPr lang="en-US" sz="2400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1447800"/>
            <a:ext cx="2133599" cy="2058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053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>
                <a:solidFill>
                  <a:schemeClr val="accent1"/>
                </a:solidFill>
                <a:cs typeface="B Koodak" pitchFamily="2" charset="-78"/>
              </a:rPr>
              <a:t>زیر گروه های کژکاری های جنسی بر اساس </a:t>
            </a:r>
            <a:r>
              <a:rPr lang="en-US" sz="3600" b="1" dirty="0">
                <a:solidFill>
                  <a:schemeClr val="accent1"/>
                </a:solidFill>
                <a:cs typeface="B Koodak" pitchFamily="2" charset="-78"/>
              </a:rPr>
              <a:t>DSM-5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عوامل مربوط به آسیب پذیری فردی مثل تن انگاره ضعیف، </a:t>
            </a:r>
            <a:r>
              <a:rPr lang="fa-IR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سابقۀ 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آزار جنسی یا آزار هیجانی، هم ابتلایی با اختلالات روانپزشکی همچون افسردگی و اضطراب، وجود استرس ها مثلا ازدست دادن شغل یا داغ دیدگی</a:t>
            </a:r>
          </a:p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عوامل فرهنگی یا مذهبی مثل نگرش های منفی راجع به فعالیت جنسی</a:t>
            </a:r>
          </a:p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عوامل طبی همزمان</a:t>
            </a:r>
          </a:p>
          <a:p>
            <a:pPr algn="r" rtl="1">
              <a:buFont typeface="Wingdings" pitchFamily="2" charset="2"/>
              <a:buChar char="q"/>
            </a:pPr>
            <a:r>
              <a:rPr lang="fa-IR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بطور کلی فعالیت جنسی حاصل تعامل </a:t>
            </a:r>
            <a:r>
              <a:rPr lang="fa-IR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پیچیدۀ </a:t>
            </a:r>
            <a:r>
              <a:rPr lang="fa-IR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عوامل بیولوژیک، اجتماعی، فرهنگی و روان شناختی است.</a:t>
            </a:r>
            <a:endParaRPr lang="en-US" b="1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86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nasehi.IRCS-IAST\Desktop\سخنرانی ها\تصاویر زیبا\photo_2018-04-07_12-01-1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838200"/>
            <a:ext cx="541020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46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>
                <a:solidFill>
                  <a:schemeClr val="accent1"/>
                </a:solidFill>
                <a:cs typeface="B Koodak" pitchFamily="2" charset="-78"/>
              </a:rPr>
              <a:t>اتيولوژی کژکاری های جنسی</a:t>
            </a:r>
            <a:endParaRPr lang="en-US" sz="3600" b="1" dirty="0">
              <a:solidFill>
                <a:schemeClr val="accent1"/>
              </a:solidFill>
              <a:cs typeface="B Kooda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72000"/>
          </a:xfrm>
        </p:spPr>
        <p:txBody>
          <a:bodyPr>
            <a:normAutofit/>
          </a:bodyPr>
          <a:lstStyle/>
          <a:p>
            <a:pPr algn="r" rtl="1"/>
            <a:r>
              <a:rPr lang="fa-IR" sz="2400" b="1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علل کژکاری های جنسی :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1- روان شناختی، 2- جسمی، 3- مركب</a:t>
            </a:r>
            <a:endParaRPr lang="en-US" sz="2400" dirty="0" smtClean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fa-IR" sz="2400" dirty="0" smtClean="0">
                <a:solidFill>
                  <a:srgbClr val="C00000"/>
                </a:solidFill>
                <a:cs typeface="B Mitra" pitchFamily="2" charset="-78"/>
              </a:rPr>
              <a:t>تقسيم بندی ديگر</a:t>
            </a:r>
            <a:r>
              <a:rPr lang="fa-IR" sz="2400" dirty="0" smtClean="0">
                <a:cs typeface="B Mitra" pitchFamily="2" charset="-78"/>
              </a:rPr>
              <a:t>: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1- روان شناختی (مثل افسردگی) </a:t>
            </a:r>
          </a:p>
          <a:p>
            <a:pPr algn="r" rtl="1">
              <a:buNone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                      2- ارتباطی (مشکلات رابطه با همسر)</a:t>
            </a:r>
            <a:endParaRPr lang="fa-IR" sz="2400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                      3- جسمی (بیولوژیک، ارگانیک)</a:t>
            </a:r>
          </a:p>
          <a:p>
            <a:pPr algn="r" rtl="1">
              <a:buNone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                     4- دارويی (مثل داروهای فشار خون)</a:t>
            </a:r>
          </a:p>
          <a:p>
            <a:pPr algn="r" rtl="1">
              <a:buNone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                      5- مصرف مواد، الکل و دخانیات</a:t>
            </a:r>
          </a:p>
          <a:p>
            <a:pPr algn="r" rtl="1">
              <a:buNone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                      6- مركب</a:t>
            </a:r>
            <a:endParaRPr lang="en-US" sz="2400" dirty="0" smtClean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pPr algn="r" rtl="1"/>
            <a:r>
              <a:rPr lang="fa-IR" sz="2400" dirty="0" smtClean="0">
                <a:solidFill>
                  <a:srgbClr val="0070C0"/>
                </a:solidFill>
                <a:cs typeface="B Mitra" pitchFamily="2" charset="-78"/>
              </a:rPr>
              <a:t>نکتۀ مهم: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کژک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اری جنسی در بسیاری از موارد یک بیماری نیست بلکه علامتی از بیماری ها یا مشکلات دیگر است.</a:t>
            </a:r>
          </a:p>
          <a:p>
            <a:pPr algn="r" rtl="1"/>
            <a:r>
              <a:rPr lang="fa-IR" sz="2400" dirty="0" smtClean="0">
                <a:solidFill>
                  <a:srgbClr val="0070C0"/>
                </a:solidFill>
                <a:cs typeface="B Mitra" pitchFamily="2" charset="-78"/>
              </a:rPr>
              <a:t>نکتۀ مهم: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در اکثر افراد مبتلا ترکیبی از عوامل روانشناختی و جسمی وجود دارد.</a:t>
            </a:r>
            <a:endParaRPr lang="en-US" sz="2400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pPr algn="r" rtl="1">
              <a:buNone/>
            </a:pPr>
            <a:endParaRPr lang="en-US" b="1" dirty="0">
              <a:cs typeface="B Mitra" pitchFamily="2" charset="-78"/>
            </a:endParaRPr>
          </a:p>
        </p:txBody>
      </p:sp>
      <p:pic>
        <p:nvPicPr>
          <p:cNvPr id="5" name="Picture 3" descr="C:\Documents and Settings\nasehi\My Documents\My Pictures\7I1IECADIRGIRCAH4FFNKCAFUFWJGCAKVTLXKCAV27OONCAZU8WLYCAT6CSGACAQE2UU2CAC400TDCAUPSSVGCA7RGUE5CA83MSTECAZ100QDCAUHLKEZCASB7EDCCARJVS1TCAEIL0QCCAE7UMMGCA07R0P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514600"/>
            <a:ext cx="1688123" cy="1371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628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219200"/>
          </a:xfrm>
        </p:spPr>
        <p:txBody>
          <a:bodyPr>
            <a:normAutofit/>
          </a:bodyPr>
          <a:lstStyle/>
          <a:p>
            <a:pPr algn="ctr" rtl="1"/>
            <a:r>
              <a:rPr lang="fa-IR" sz="3200" b="1" dirty="0">
                <a:solidFill>
                  <a:schemeClr val="accent1"/>
                </a:solidFill>
                <a:cs typeface="B Koodak" pitchFamily="2" charset="-78"/>
              </a:rPr>
              <a:t>موارد زیر به نفع سایکوژن بودن کژکاری است تا ارگانیگ: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38912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2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1- شروع ناگهانی </a:t>
            </a:r>
          </a:p>
          <a:p>
            <a:pPr algn="r" rtl="1">
              <a:buNone/>
            </a:pPr>
            <a:r>
              <a:rPr lang="fa-IR" sz="22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2- وجود استرسور قبل از شروع مشکل</a:t>
            </a:r>
          </a:p>
          <a:p>
            <a:pPr algn="r" rtl="1">
              <a:buNone/>
            </a:pPr>
            <a:r>
              <a:rPr lang="fa-IR" sz="22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3- متناوب بودن مشکل و نوسان در شدت مشکل</a:t>
            </a:r>
          </a:p>
          <a:p>
            <a:pPr algn="r" rtl="1">
              <a:buNone/>
            </a:pPr>
            <a:r>
              <a:rPr lang="fa-IR" sz="22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4- موقعیتی بودن مشکل</a:t>
            </a:r>
          </a:p>
          <a:p>
            <a:pPr algn="r" rtl="1">
              <a:buNone/>
            </a:pPr>
            <a:r>
              <a:rPr lang="fa-IR" sz="22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8- سنین جوانی</a:t>
            </a:r>
          </a:p>
          <a:p>
            <a:pPr algn="r" rtl="1">
              <a:buNone/>
            </a:pPr>
            <a:r>
              <a:rPr lang="fa-IR" sz="22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9- سابقه مشکلات روانپزشکی</a:t>
            </a:r>
          </a:p>
          <a:p>
            <a:pPr algn="r" rtl="1">
              <a:buNone/>
            </a:pPr>
            <a:r>
              <a:rPr lang="fa-IR" sz="22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7- وجود مشکلات ارتباطی با همسر</a:t>
            </a: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2435287"/>
              </p:ext>
            </p:extLst>
          </p:nvPr>
        </p:nvGraphicFramePr>
        <p:xfrm>
          <a:off x="228597" y="2209800"/>
          <a:ext cx="4419603" cy="30480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036380"/>
                <a:gridCol w="849695"/>
                <a:gridCol w="1533528"/>
              </a:tblGrid>
              <a:tr h="474422">
                <a:tc>
                  <a:txBody>
                    <a:bodyPr/>
                    <a:lstStyle/>
                    <a:p>
                      <a:pPr algn="r" rtl="1"/>
                      <a:r>
                        <a:rPr kumimoji="0" lang="fa-I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ویژگی</a:t>
                      </a:r>
                      <a:endParaRPr kumimoji="0" lang="fa-I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kumimoji="0" lang="fa-I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ارگانیک</a:t>
                      </a:r>
                      <a:endParaRPr kumimoji="0" lang="fa-I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kumimoji="0" lang="fa-I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سایکوژن</a:t>
                      </a:r>
                      <a:endParaRPr kumimoji="0" lang="fa-IR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Mitra" pitchFamily="2" charset="-78"/>
                      </a:endParaRPr>
                    </a:p>
                  </a:txBody>
                  <a:tcPr/>
                </a:tc>
              </a:tr>
              <a:tr h="2573578">
                <a:tc>
                  <a:txBody>
                    <a:bodyPr/>
                    <a:lstStyle/>
                    <a:p>
                      <a:pPr algn="r" rtl="1"/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شروع</a:t>
                      </a:r>
                    </a:p>
                    <a:p>
                      <a:pPr algn="r" rtl="1"/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موقعیت</a:t>
                      </a:r>
                    </a:p>
                    <a:p>
                      <a:pPr algn="r" rtl="1"/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سیر</a:t>
                      </a:r>
                    </a:p>
                    <a:p>
                      <a:pPr algn="r" rtl="1"/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مشکلات روانی </a:t>
                      </a:r>
                    </a:p>
                    <a:p>
                      <a:pPr algn="r" rtl="1"/>
                      <a:r>
                        <a:rPr kumimoji="0" lang="fa-IR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مشکلات ارتباطی با همسر</a:t>
                      </a:r>
                    </a:p>
                    <a:p>
                      <a:pPr algn="r" rtl="1"/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افسردگی و اضطراب</a:t>
                      </a:r>
                      <a:endParaRPr kumimoji="0" lang="fa-IR" sz="2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تدریجی</a:t>
                      </a:r>
                    </a:p>
                    <a:p>
                      <a:pPr algn="r" rtl="1"/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همه جا</a:t>
                      </a:r>
                    </a:p>
                    <a:p>
                      <a:pPr algn="r" rtl="1"/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مداوم</a:t>
                      </a:r>
                    </a:p>
                    <a:p>
                      <a:pPr algn="r" rtl="1"/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ثانویه</a:t>
                      </a:r>
                    </a:p>
                    <a:p>
                      <a:pPr algn="r" rtl="1"/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ثانویه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ثانویه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ناگهانی</a:t>
                      </a:r>
                    </a:p>
                    <a:p>
                      <a:pPr algn="r" rtl="1"/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بعضی موقعیت ها</a:t>
                      </a:r>
                    </a:p>
                    <a:p>
                      <a:pPr algn="r" rtl="1"/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متغیر</a:t>
                      </a:r>
                    </a:p>
                    <a:p>
                      <a:pPr algn="r" rtl="1"/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سابقه طولانی</a:t>
                      </a:r>
                    </a:p>
                    <a:p>
                      <a:pPr algn="r" rtl="1"/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اولیه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Mitra" pitchFamily="2" charset="-78"/>
                        </a:rPr>
                        <a:t>اولیه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761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821363"/>
          </a:xfrm>
        </p:spPr>
        <p:txBody>
          <a:bodyPr>
            <a:normAutofit fontScale="92500"/>
          </a:bodyPr>
          <a:lstStyle/>
          <a:p>
            <a:pPr algn="ctr" rtl="1">
              <a:buNone/>
            </a:pPr>
            <a:r>
              <a:rPr lang="fa-IR" sz="3500" b="1" dirty="0">
                <a:solidFill>
                  <a:schemeClr val="accent1"/>
                </a:solidFill>
                <a:latin typeface="+mj-lt"/>
                <a:ea typeface="+mj-ea"/>
                <a:cs typeface="B Koodak" pitchFamily="2" charset="-78"/>
              </a:rPr>
              <a:t>علل روان شناختي مشکلات جنسی</a:t>
            </a:r>
          </a:p>
          <a:p>
            <a:pPr algn="r" rtl="1">
              <a:buNone/>
            </a:pPr>
            <a:endParaRPr lang="fa-IR" sz="2400" dirty="0" smtClean="0">
              <a:cs typeface="B Mitra" pitchFamily="2" charset="-78"/>
            </a:endParaRPr>
          </a:p>
          <a:p>
            <a:pPr algn="r" rtl="1">
              <a:buNone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1- شرطي شدن به علل مختلف</a:t>
            </a:r>
          </a:p>
          <a:p>
            <a:pPr algn="r" rtl="1">
              <a:buNone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2- علل پسيكوديناميك</a:t>
            </a:r>
          </a:p>
          <a:p>
            <a:pPr algn="r" rtl="1">
              <a:buNone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3- سابقة 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abuse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شدن در كودكي </a:t>
            </a:r>
          </a:p>
          <a:p>
            <a:pPr algn="r" rtl="1">
              <a:buNone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4- مواجهه با استرس های مختلف</a:t>
            </a:r>
          </a:p>
          <a:p>
            <a:pPr algn="r" rtl="1">
              <a:buNone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5- ابتلا به اختلالات رواني مثل: اختلالات افسردگي و اختلالات اضطرابي</a:t>
            </a:r>
          </a:p>
          <a:p>
            <a:pPr algn="r" rtl="1">
              <a:buNone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6- اضطراب عملكردي</a:t>
            </a:r>
          </a:p>
          <a:p>
            <a:pPr algn="r" rtl="1">
              <a:buNone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7- مشكلات و تعارضات زناشويي، مرگ همسر، طلاق اخير</a:t>
            </a:r>
          </a:p>
          <a:p>
            <a:pPr algn="r" rtl="1">
              <a:buNone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8- عوامل اجتماعي: مشكلات اقتصادي، مشكلات شغلي، بيكاري، كار سنگين، نگراني در مورد سرنوشت فرزندان، عقايد و سنت هاي فرهنگي- مذهبي، ترس از باردارشدن، ترس از بيماريهاي مقاربتي، .......</a:t>
            </a:r>
          </a:p>
          <a:p>
            <a:pPr algn="r" rtl="1">
              <a:buNone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9- مشكلات همسر: افسردگي، اضطراب، فقدان ليبيدو، بيماري هاي سيستميك مثل سرطان، جذاب نبودن همسر، .......</a:t>
            </a:r>
            <a:endParaRPr lang="en-US" sz="2400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pPr algn="r" rtl="1">
              <a:buNone/>
            </a:pPr>
            <a:r>
              <a:rPr lang="fa-IR" sz="2400" dirty="0" smtClean="0"/>
              <a:t> 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4297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066800"/>
            <a:ext cx="7851648" cy="1828800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dirty="0" smtClean="0">
                <a:cs typeface="B Mitra" pitchFamily="2" charset="-78"/>
              </a:rPr>
              <a:t>اختلالات عملکرد جنسی</a:t>
            </a:r>
            <a:br>
              <a:rPr lang="fa-IR" dirty="0" smtClean="0">
                <a:cs typeface="B Mitra" pitchFamily="2" charset="-78"/>
              </a:rPr>
            </a:br>
            <a:r>
              <a:rPr lang="fa-IR" dirty="0" smtClean="0">
                <a:cs typeface="B Mitra" pitchFamily="2" charset="-78"/>
              </a:rPr>
              <a:t>جنبه های روانشناختی و روانپزشکی</a:t>
            </a:r>
            <a:endParaRPr lang="en-US" dirty="0">
              <a:cs typeface="B Mitra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191000"/>
            <a:ext cx="7854696" cy="1752600"/>
          </a:xfrm>
        </p:spPr>
        <p:txBody>
          <a:bodyPr/>
          <a:lstStyle/>
          <a:p>
            <a:pPr marL="457200" indent="-457200" rtl="1">
              <a:buFont typeface="Wingdings" pitchFamily="2" charset="2"/>
              <a:buChar char="§"/>
            </a:pPr>
            <a:r>
              <a:rPr lang="fa-IR" dirty="0" smtClean="0">
                <a:cs typeface="B Nazanin" pitchFamily="2" charset="-78"/>
              </a:rPr>
              <a:t>دکتر عباسعلی ناصحی</a:t>
            </a:r>
            <a:endParaRPr lang="en-US" dirty="0" smtClean="0">
              <a:cs typeface="B Nazanin" pitchFamily="2" charset="-78"/>
            </a:endParaRPr>
          </a:p>
          <a:p>
            <a:pPr marL="457200" indent="-457200" rtl="1">
              <a:buFont typeface="Wingdings" pitchFamily="2" charset="2"/>
              <a:buChar char="§"/>
            </a:pPr>
            <a:r>
              <a:rPr lang="fa-IR" dirty="0" smtClean="0">
                <a:cs typeface="B Nazanin" pitchFamily="2" charset="-78"/>
              </a:rPr>
              <a:t>روانپزشک، عضو هیئت علمی جمعیت هلال احمر</a:t>
            </a:r>
          </a:p>
          <a:p>
            <a:pPr marL="457200" indent="-457200" rtl="1">
              <a:buFont typeface="Wingdings" pitchFamily="2" charset="2"/>
              <a:buChar char="§"/>
            </a:pPr>
            <a:r>
              <a:rPr lang="fa-IR" dirty="0" smtClean="0">
                <a:cs typeface="B Nazanin" pitchFamily="2" charset="-78"/>
              </a:rPr>
              <a:t>رئیس کمیتۀ سلامت جنسی انجمن علمی روانپزشکان ایران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00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accent1"/>
                </a:solidFill>
                <a:cs typeface="B Koodak" pitchFamily="2" charset="-78"/>
              </a:rPr>
              <a:t>1. انزال </a:t>
            </a:r>
            <a:r>
              <a:rPr lang="fa-IR" sz="3600" b="1" dirty="0">
                <a:solidFill>
                  <a:schemeClr val="accent1"/>
                </a:solidFill>
                <a:cs typeface="B Koodak" pitchFamily="2" charset="-78"/>
              </a:rPr>
              <a:t>تأخیری      </a:t>
            </a:r>
            <a:r>
              <a:rPr lang="en-US" sz="3600" b="1" dirty="0" smtClean="0">
                <a:solidFill>
                  <a:schemeClr val="accent1"/>
                </a:solidFill>
                <a:cs typeface="B Koodak" pitchFamily="2" charset="-78"/>
              </a:rPr>
              <a:t>Delayed Ejaculation</a:t>
            </a:r>
            <a:endParaRPr lang="en-US" sz="3600" b="1" dirty="0">
              <a:solidFill>
                <a:schemeClr val="accent1"/>
              </a:solidFill>
              <a:cs typeface="B Kooda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تأخیر چشمگیر در انزال، یا فقدان یا کمبود چشمگیر انزال در تمام موقعیت ها یا تقریباً تمام موقعیت های جنسی (75% موارد)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معمولاً مرد و یا پارتنر او گزارش می کنند که تلاش فراوانی برای رسیدن به انزال انجام می دهند، بطوری که باعث خستگی یا احساس ناراحتی تناسلی مرد و یا پارتنر او می شود و سپس دست از تلاش می کشند.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یک پیامد این مشکل ممکن است اجتناب از فعالیت جنسی باشد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.</a:t>
            </a:r>
          </a:p>
          <a:p>
            <a:pPr algn="r" rtl="1"/>
            <a:endParaRPr lang="fa-IR" sz="2400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pPr algn="r" rtl="1">
              <a:buFont typeface="Wingdings" pitchFamily="2" charset="2"/>
              <a:buChar char="v"/>
            </a:pPr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شیوع: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نامشخص، احتمالاً غیر شایع و در کمتر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از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1% مردان، بعد از 50 سالگی شیوع آن بیشتر می شود.</a:t>
            </a:r>
            <a:endParaRPr lang="en-US" sz="2400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677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accent1"/>
                </a:solidFill>
                <a:cs typeface="B Koodak" pitchFamily="2" charset="-78"/>
              </a:rPr>
              <a:t>2. اختلال نعوظ           </a:t>
            </a:r>
            <a:r>
              <a:rPr lang="en-US" sz="3200" b="1" dirty="0" smtClean="0">
                <a:solidFill>
                  <a:schemeClr val="accent1"/>
                </a:solidFill>
                <a:cs typeface="B Koodak" pitchFamily="2" charset="-78"/>
              </a:rPr>
              <a:t>Erectile Disorder</a:t>
            </a:r>
            <a:endParaRPr lang="en-US" sz="3200" b="1" dirty="0">
              <a:solidFill>
                <a:schemeClr val="accent1"/>
              </a:solidFill>
              <a:cs typeface="B Kooda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یکی از این سه مورد: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مشکل چشمگیر در رسیدن به نعوظ در طی فعالیت جنسی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مشکل چشمگیر در حفظ نعوظ تا تکمیل فعالیت جنسی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کاهش چشمگیر در سفتی نعوظ</a:t>
            </a:r>
          </a:p>
          <a:p>
            <a:pPr algn="r" rtl="1"/>
            <a:endParaRPr lang="fa-IR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pPr algn="r" rtl="1"/>
            <a:r>
              <a:rPr lang="fa-IR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شیوع: 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در جوانان نادر، ولی با افزایش سن شایع می شود؛ بخصوص در سن بالای 50 سال </a:t>
            </a:r>
          </a:p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در سنین 70-60 سال و بالاتر شیوع آن 50-40% است.</a:t>
            </a:r>
          </a:p>
        </p:txBody>
      </p:sp>
    </p:spTree>
    <p:extLst>
      <p:ext uri="{BB962C8B-B14F-4D97-AF65-F5344CB8AC3E}">
        <p14:creationId xmlns:p14="http://schemas.microsoft.com/office/powerpoint/2010/main" val="141809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200" b="1" dirty="0" smtClean="0">
                <a:solidFill>
                  <a:schemeClr val="accent1"/>
                </a:solidFill>
                <a:cs typeface="B Koodak" pitchFamily="2" charset="-78"/>
              </a:rPr>
              <a:t>3. اختلال </a:t>
            </a:r>
            <a:r>
              <a:rPr lang="fa-IR" sz="3200" b="1" dirty="0">
                <a:solidFill>
                  <a:schemeClr val="accent1"/>
                </a:solidFill>
                <a:cs typeface="B Koodak" pitchFamily="2" charset="-78"/>
              </a:rPr>
              <a:t>ارگاسمی </a:t>
            </a:r>
            <a:r>
              <a:rPr lang="fa-IR" sz="3200" b="1" dirty="0" smtClean="0">
                <a:solidFill>
                  <a:schemeClr val="accent1"/>
                </a:solidFill>
                <a:cs typeface="B Koodak" pitchFamily="2" charset="-78"/>
              </a:rPr>
              <a:t>زنان          </a:t>
            </a:r>
            <a:r>
              <a:rPr lang="en-US" sz="3200" b="1" dirty="0" smtClean="0">
                <a:solidFill>
                  <a:schemeClr val="accent1"/>
                </a:solidFill>
                <a:cs typeface="B Koodak" pitchFamily="2" charset="-78"/>
              </a:rPr>
              <a:t>Female </a:t>
            </a:r>
            <a:r>
              <a:rPr lang="en-US" sz="3200" b="1" dirty="0">
                <a:solidFill>
                  <a:schemeClr val="accent1"/>
                </a:solidFill>
                <a:cs typeface="B Koodak" pitchFamily="2" charset="-78"/>
              </a:rPr>
              <a:t>Orgasmic D</a:t>
            </a:r>
            <a:r>
              <a:rPr lang="en-US" sz="3200" b="1" dirty="0" smtClean="0">
                <a:solidFill>
                  <a:schemeClr val="accent1"/>
                </a:solidFill>
                <a:cs typeface="B Koodak" pitchFamily="2" charset="-78"/>
              </a:rPr>
              <a:t>.</a:t>
            </a:r>
            <a:endParaRPr lang="en-US" sz="3200" b="1" dirty="0">
              <a:solidFill>
                <a:schemeClr val="accent1"/>
              </a:solidFill>
              <a:cs typeface="B Kooda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72000"/>
          </a:xfrm>
        </p:spPr>
        <p:txBody>
          <a:bodyPr>
            <a:norm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یکی از این دو مورد: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تأخیر چشمگیر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، کمبود چشمگیر یا فقدان ارگاسم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کاهش چشمگیر شدت احساس های ارگاسمی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بطور کلی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تجربۀ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ارگاسم در زنان طیف گسترده ای دارد.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اگر ارگاسم با تحریک کلیتوریس اتفاق بیفتد ولی در خلال مقاربت ایجاد نشود، تشخیص اختلال ارگاسمی مطرح نمی شود.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ارگاسم و اختلال ارگاسمی همیشه ارتباط مستقیمی با رضایت مندی جنسی ندارد.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غالباً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بطور همزمان مشکلات مربوط به میل و برانگیختگی هم وجود دارد.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شیوع: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نسبتاً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شایع، در گزارشات مختلف از 10% تا 42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% ؛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حدود 10% از زنان در سراسر عمرشان ارگاسم را تجربه نمی کنند.</a:t>
            </a:r>
            <a:endParaRPr lang="en-US" sz="2400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51113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fa-IR" sz="3200" b="1" dirty="0" smtClean="0">
                <a:solidFill>
                  <a:schemeClr val="accent1"/>
                </a:solidFill>
                <a:cs typeface="B Koodak" pitchFamily="2" charset="-78"/>
              </a:rPr>
              <a:t>4. اختلال </a:t>
            </a:r>
            <a:r>
              <a:rPr lang="fa-IR" sz="3200" b="1" dirty="0">
                <a:solidFill>
                  <a:schemeClr val="accent1"/>
                </a:solidFill>
                <a:cs typeface="B Koodak" pitchFamily="2" charset="-78"/>
              </a:rPr>
              <a:t>میل/برانگیختگی جنسی زنان</a:t>
            </a:r>
            <a:r>
              <a:rPr lang="en-US" sz="3200" b="1" dirty="0">
                <a:solidFill>
                  <a:schemeClr val="accent1"/>
                </a:solidFill>
                <a:cs typeface="B Koodak" pitchFamily="2" charset="-78"/>
              </a:rPr>
              <a:t> </a:t>
            </a:r>
            <a:r>
              <a:rPr lang="fa-IR" sz="3200" b="1" dirty="0">
                <a:solidFill>
                  <a:schemeClr val="accent1"/>
                </a:solidFill>
                <a:cs typeface="B Koodak" pitchFamily="2" charset="-78"/>
              </a:rPr>
              <a:t> </a:t>
            </a:r>
            <a:br>
              <a:rPr lang="fa-IR" sz="3200" b="1" dirty="0">
                <a:solidFill>
                  <a:schemeClr val="accent1"/>
                </a:solidFill>
                <a:cs typeface="B Koodak" pitchFamily="2" charset="-78"/>
              </a:rPr>
            </a:br>
            <a:r>
              <a:rPr lang="en-US" sz="3200" b="1" dirty="0" smtClean="0">
                <a:solidFill>
                  <a:schemeClr val="accent1"/>
                </a:solidFill>
                <a:cs typeface="B Koodak" pitchFamily="2" charset="-78"/>
              </a:rPr>
              <a:t>Female </a:t>
            </a:r>
            <a:r>
              <a:rPr lang="en-US" sz="3200" b="1" dirty="0">
                <a:solidFill>
                  <a:schemeClr val="accent1"/>
                </a:solidFill>
                <a:cs typeface="B Koodak" pitchFamily="2" charset="-78"/>
              </a:rPr>
              <a:t>Sexual Interest/ Arousal D</a:t>
            </a:r>
            <a:r>
              <a:rPr lang="en-US" sz="3200" b="1" dirty="0" smtClean="0">
                <a:solidFill>
                  <a:schemeClr val="accent1"/>
                </a:solidFill>
                <a:cs typeface="B Koodak" pitchFamily="2" charset="-78"/>
              </a:rPr>
              <a:t>.</a:t>
            </a:r>
            <a:endParaRPr lang="en-US" sz="3200" b="1" dirty="0">
              <a:solidFill>
                <a:schemeClr val="accent1"/>
              </a:solidFill>
              <a:cs typeface="B Kooda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sz="31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فقدان یا کاهش قابل توجه میل/ برانگیختگی همراه با حداقل سه مورد از موارد زیر: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3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فقدان/ کمبود تمایل به فعالیت جنسی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3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فقدان/ کمبود افکار یا خیال پردازی های جنسی/ شهوت انگیز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3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فقدان/ کاهش آغازگری فعالیت جنسی یا معمولا پذیرا نبودن تلاش پارتنر برای شروع رابطه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3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فقدان/ کمبود شور/ لذت در طول فعالیت جنسی در تمام یا </a:t>
            </a:r>
            <a:r>
              <a:rPr lang="fa-IR" sz="3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تقریباً </a:t>
            </a:r>
            <a:r>
              <a:rPr lang="fa-IR" sz="3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تمام (100-75%) تماس های جنسی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3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فقدان/ کمبود میل/ برانگیختگی جنسی در پاسخ به هر نوع علائم جنسی/ شهوت انگیز درونی یا بیرونی (مانند نوشتاری، کلامی، دیداری)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3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فقدان/ کمبود حس های تناسلی یاغیر تناسلی در طول فعالیت جنسی در تمام یا </a:t>
            </a:r>
            <a:r>
              <a:rPr lang="fa-IR" sz="3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تقریباً </a:t>
            </a:r>
            <a:r>
              <a:rPr lang="fa-IR" sz="3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تمام (100-75%) روابط جنسی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3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شیوع: </a:t>
            </a:r>
            <a:r>
              <a:rPr lang="fa-IR" sz="3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نامشخص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4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nasehi.IRCS-IAST\Desktop\سخنرانی ها\تصاویر زیبا\photo_2018-03-18_12-07-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94520"/>
            <a:ext cx="5730081" cy="5730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07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/>
            <a:r>
              <a:rPr lang="fa-IR" sz="3600" b="1" dirty="0" smtClean="0">
                <a:solidFill>
                  <a:schemeClr val="accent1"/>
                </a:solidFill>
                <a:cs typeface="B Koodak" pitchFamily="2" charset="-78"/>
              </a:rPr>
              <a:t>5. اختلال </a:t>
            </a:r>
            <a:r>
              <a:rPr lang="fa-IR" sz="3600" b="1" dirty="0">
                <a:solidFill>
                  <a:schemeClr val="accent1"/>
                </a:solidFill>
                <a:cs typeface="B Koodak" pitchFamily="2" charset="-78"/>
              </a:rPr>
              <a:t>درد تناسلی لگنی/دخول</a:t>
            </a:r>
            <a:br>
              <a:rPr lang="fa-IR" sz="3600" b="1" dirty="0">
                <a:solidFill>
                  <a:schemeClr val="accent1"/>
                </a:solidFill>
                <a:cs typeface="B Koodak" pitchFamily="2" charset="-78"/>
              </a:rPr>
            </a:br>
            <a:r>
              <a:rPr lang="en-US" sz="3600" b="1" dirty="0" err="1">
                <a:solidFill>
                  <a:schemeClr val="accent1"/>
                </a:solidFill>
                <a:cs typeface="B Koodak" pitchFamily="2" charset="-78"/>
              </a:rPr>
              <a:t>Genito</a:t>
            </a:r>
            <a:r>
              <a:rPr lang="en-US" sz="3600" b="1" dirty="0">
                <a:solidFill>
                  <a:schemeClr val="accent1"/>
                </a:solidFill>
                <a:cs typeface="B Koodak" pitchFamily="2" charset="-78"/>
              </a:rPr>
              <a:t>-Pelvic Pain/Penetration D</a:t>
            </a:r>
            <a:r>
              <a:rPr lang="en-US" sz="4400" dirty="0"/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038600"/>
          </a:xfrm>
        </p:spPr>
        <p:txBody>
          <a:bodyPr/>
          <a:lstStyle/>
          <a:p>
            <a:pPr algn="r" rtl="1"/>
            <a:r>
              <a:rPr lang="fa-IR" sz="22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مشکلات پایدار یا عود کننده در حداقل یکی از موارد زیر: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دخول تناسلی در طی آمیزش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درد قابل توجه تناسلی یا لگنی در طی آمیزش تناسلی یا تلاش برای دخول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ترس یا اضطراب قابل توجه در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بارۀ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درد تناسلی یا لگنی در شرایط انتظار دخول تناسلی، در خلال دخول تناسلی یا به عنوان پیامد آن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تنیدگی یا سفتی عضلات کف لگن در تلاش برای دخول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41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accent1"/>
                </a:solidFill>
                <a:cs typeface="B Koodak" pitchFamily="2" charset="-78"/>
              </a:rPr>
              <a:t>6. اختلال </a:t>
            </a:r>
            <a:r>
              <a:rPr lang="fa-IR" sz="3600" b="1" dirty="0">
                <a:solidFill>
                  <a:schemeClr val="accent1"/>
                </a:solidFill>
                <a:cs typeface="B Koodak" pitchFamily="2" charset="-78"/>
              </a:rPr>
              <a:t>کمبود میل جنسی مردان</a:t>
            </a:r>
            <a:r>
              <a:rPr lang="fa-IR" sz="4000" dirty="0">
                <a:cs typeface="B Koodak" pitchFamily="2" charset="-78"/>
              </a:rPr>
              <a:t/>
            </a:r>
            <a:br>
              <a:rPr lang="fa-IR" sz="4000" dirty="0">
                <a:cs typeface="B Koodak" pitchFamily="2" charset="-78"/>
              </a:rPr>
            </a:br>
            <a:r>
              <a:rPr lang="en-US" sz="3200" b="1" dirty="0">
                <a:solidFill>
                  <a:schemeClr val="accent1"/>
                </a:solidFill>
                <a:cs typeface="B Koodak" pitchFamily="2" charset="-78"/>
              </a:rPr>
              <a:t>Male Hypoactive Sexual Desire Disorder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67000"/>
            <a:ext cx="8229600" cy="3657600"/>
          </a:xfrm>
        </p:spPr>
        <p:txBody>
          <a:bodyPr>
            <a:normAutofit/>
          </a:bodyPr>
          <a:lstStyle/>
          <a:p>
            <a:pPr algn="r" rtl="1"/>
            <a:r>
              <a:rPr lang="fa-IR" sz="4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کمبود (فقدان) پایدار یا </a:t>
            </a:r>
            <a:r>
              <a:rPr lang="fa-IR" sz="4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راجعۀ </a:t>
            </a:r>
            <a:r>
              <a:rPr lang="fa-IR" sz="4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افکار یا خیال پردازی های جنسی/شهوت انگیز و میل به فعالیت جنسی</a:t>
            </a:r>
            <a:endParaRPr lang="en-US" sz="4400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396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/>
            <a:r>
              <a:rPr lang="fa-IR" sz="4400" b="1" dirty="0" smtClean="0">
                <a:solidFill>
                  <a:schemeClr val="accent1"/>
                </a:solidFill>
                <a:cs typeface="B Koodak" pitchFamily="2" charset="-78"/>
              </a:rPr>
              <a:t>7. انزال </a:t>
            </a:r>
            <a:r>
              <a:rPr lang="fa-IR" sz="4400" b="1" dirty="0">
                <a:solidFill>
                  <a:schemeClr val="accent1"/>
                </a:solidFill>
                <a:cs typeface="B Koodak" pitchFamily="2" charset="-78"/>
              </a:rPr>
              <a:t>زودرس </a:t>
            </a:r>
            <a:r>
              <a:rPr lang="fa-IR" dirty="0">
                <a:cs typeface="B Mitra" pitchFamily="2" charset="-78"/>
              </a:rPr>
              <a:t/>
            </a:r>
            <a:br>
              <a:rPr lang="fa-IR" dirty="0">
                <a:cs typeface="B Mitra" pitchFamily="2" charset="-78"/>
              </a:rPr>
            </a:br>
            <a:r>
              <a:rPr lang="en-US" sz="4000" b="1" dirty="0">
                <a:solidFill>
                  <a:schemeClr val="accent1"/>
                </a:solidFill>
                <a:cs typeface="B Koodak" pitchFamily="2" charset="-78"/>
              </a:rPr>
              <a:t>Premature (Early) Ejaculation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038600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solidFill>
                  <a:srgbClr val="002060"/>
                </a:solidFill>
                <a:cs typeface="B Mitra" pitchFamily="2" charset="-78"/>
              </a:rPr>
              <a:t>یک الگوی ثابت </a:t>
            </a:r>
            <a:r>
              <a:rPr lang="fa-IR" dirty="0" smtClean="0">
                <a:solidFill>
                  <a:srgbClr val="002060"/>
                </a:solidFill>
                <a:cs typeface="B Mitra" pitchFamily="2" charset="-78"/>
              </a:rPr>
              <a:t>یا تکرار </a:t>
            </a:r>
            <a:r>
              <a:rPr lang="fa-IR" dirty="0">
                <a:solidFill>
                  <a:srgbClr val="002060"/>
                </a:solidFill>
                <a:cs typeface="B Mitra" pitchFamily="2" charset="-78"/>
              </a:rPr>
              <a:t>شوندة انزال که در فعالیت جنسی همراه با پارتنر تقریباً در </a:t>
            </a:r>
            <a:r>
              <a:rPr lang="fa-IR" u="sng" dirty="0">
                <a:solidFill>
                  <a:srgbClr val="002060"/>
                </a:solidFill>
                <a:cs typeface="B Mitra" pitchFamily="2" charset="-78"/>
              </a:rPr>
              <a:t>طی یک دقیقه </a:t>
            </a:r>
            <a:r>
              <a:rPr lang="fa-IR" dirty="0">
                <a:solidFill>
                  <a:srgbClr val="002060"/>
                </a:solidFill>
                <a:cs typeface="B Mitra" pitchFamily="2" charset="-78"/>
              </a:rPr>
              <a:t>پس از دخول تناسلی و پیش از </a:t>
            </a:r>
            <a:r>
              <a:rPr lang="fa-IR" u="sng" dirty="0">
                <a:solidFill>
                  <a:srgbClr val="002060"/>
                </a:solidFill>
                <a:cs typeface="B Mitra" pitchFamily="2" charset="-78"/>
              </a:rPr>
              <a:t>زمان دلخواه فرد</a:t>
            </a:r>
            <a:r>
              <a:rPr lang="fa-IR" dirty="0">
                <a:solidFill>
                  <a:srgbClr val="002060"/>
                </a:solidFill>
                <a:cs typeface="B Mitra" pitchFamily="2" charset="-78"/>
              </a:rPr>
              <a:t> روی می دهد.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002060"/>
                </a:solidFill>
                <a:cs typeface="B Mitra" pitchFamily="2" charset="-78"/>
              </a:rPr>
              <a:t>توجه: </a:t>
            </a:r>
            <a:r>
              <a:rPr lang="fa-IR" dirty="0">
                <a:solidFill>
                  <a:srgbClr val="002060"/>
                </a:solidFill>
                <a:cs typeface="B Mitra" pitchFamily="2" charset="-78"/>
              </a:rPr>
              <a:t>گرچه تشخیص انزال زودرس در فعالیت های جنسی غیر تناسلی هم رخ می دهد، ملاک زمانی مشخصی در مورد آنها ذکر نشده است.</a:t>
            </a:r>
          </a:p>
          <a:p>
            <a:pPr marL="0" indent="0" algn="r" rtl="1">
              <a:buNone/>
            </a:pPr>
            <a:r>
              <a:rPr lang="fa-IR" dirty="0">
                <a:solidFill>
                  <a:srgbClr val="FF0000"/>
                </a:solidFill>
                <a:cs typeface="B Mitra" pitchFamily="2" charset="-78"/>
              </a:rPr>
              <a:t>خفیف: </a:t>
            </a:r>
            <a:r>
              <a:rPr lang="fa-IR" dirty="0">
                <a:solidFill>
                  <a:srgbClr val="002060"/>
                </a:solidFill>
                <a:cs typeface="B Mitra" pitchFamily="2" charset="-78"/>
              </a:rPr>
              <a:t>انزال تقریباً 30 ثانیه تا 1 دقیقه پس از دخول تناسلی اتفاق می افتد.</a:t>
            </a:r>
          </a:p>
          <a:p>
            <a:pPr marL="0" indent="0" algn="r" rtl="1">
              <a:buNone/>
            </a:pPr>
            <a:r>
              <a:rPr lang="fa-IR" dirty="0">
                <a:solidFill>
                  <a:srgbClr val="FF0000"/>
                </a:solidFill>
                <a:cs typeface="B Mitra" pitchFamily="2" charset="-78"/>
              </a:rPr>
              <a:t>متوسط: </a:t>
            </a:r>
            <a:r>
              <a:rPr lang="fa-IR" dirty="0">
                <a:solidFill>
                  <a:srgbClr val="002060"/>
                </a:solidFill>
                <a:cs typeface="B Mitra" pitchFamily="2" charset="-78"/>
              </a:rPr>
              <a:t>انزال تقریبا 30-15 ثانیه پس از دخول تناسلی اتفاق می افتد.</a:t>
            </a:r>
          </a:p>
          <a:p>
            <a:pPr marL="0" indent="0" algn="r" rtl="1">
              <a:buNone/>
            </a:pPr>
            <a:r>
              <a:rPr lang="fa-IR" dirty="0">
                <a:solidFill>
                  <a:srgbClr val="FF0000"/>
                </a:solidFill>
                <a:cs typeface="B Mitra" pitchFamily="2" charset="-78"/>
              </a:rPr>
              <a:t>شدید: </a:t>
            </a:r>
            <a:r>
              <a:rPr lang="fa-IR" dirty="0">
                <a:solidFill>
                  <a:srgbClr val="002060"/>
                </a:solidFill>
                <a:cs typeface="B Mitra" pitchFamily="2" charset="-78"/>
              </a:rPr>
              <a:t>انزال پیش از فعالیت جنسی، در آغاز فعالیت جنسی یا تقریبا در خلال 15 ثانیه پس از دخول تناسلی اتفاق می افتد.</a:t>
            </a:r>
          </a:p>
          <a:p>
            <a:pPr marL="0" indent="0" algn="r" rtl="1">
              <a:buNone/>
            </a:pPr>
            <a:endParaRPr lang="fa-IR" sz="2800" dirty="0">
              <a:cs typeface="B Mitra" pitchFamily="2" charset="-78"/>
            </a:endParaRPr>
          </a:p>
          <a:p>
            <a:pPr marL="0" indent="0" algn="r" rtl="1">
              <a:buNone/>
            </a:pPr>
            <a:endParaRPr lang="en-US" sz="2800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370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nasehi.IRCS-IAST\Desktop\سخنرانی ها\تصاویر زیبا\photo_2018-03-18_12-07-4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914400"/>
            <a:ext cx="541020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582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50800" dir="5400000" algn="ctr" rotWithShape="0">
                    <a:schemeClr val="accent5">
                      <a:lumMod val="40000"/>
                      <a:lumOff val="60000"/>
                    </a:schemeClr>
                  </a:outerShdw>
                </a:effectLst>
                <a:cs typeface="B Badr" panose="00000400000000000000" pitchFamily="2" charset="-78"/>
              </a:rPr>
              <a:t/>
            </a:r>
            <a:br>
              <a:rPr lang="en-US" sz="5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50800" dir="5400000" algn="ctr" rotWithShape="0">
                    <a:schemeClr val="accent5">
                      <a:lumMod val="40000"/>
                      <a:lumOff val="60000"/>
                    </a:schemeClr>
                  </a:outerShdw>
                </a:effectLst>
                <a:cs typeface="B Badr" panose="00000400000000000000" pitchFamily="2" charset="-78"/>
              </a:rPr>
            </a:br>
            <a:endParaRPr lang="en-US" dirty="0"/>
          </a:p>
        </p:txBody>
      </p:sp>
      <p:pic>
        <p:nvPicPr>
          <p:cNvPr id="1026" name="Picture 2" descr="C:\Users\nasehi.IRCS-IAST\Desktop\سخنرانی ها\تصاویر زیبا\250825739_38744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066800"/>
            <a:ext cx="4518939" cy="438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" y="1447800"/>
            <a:ext cx="2895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5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50800" dir="5400000" algn="ctr" rotWithShape="0">
                    <a:schemeClr val="accent5">
                      <a:lumMod val="40000"/>
                      <a:lumOff val="60000"/>
                    </a:schemeClr>
                  </a:outerShdw>
                </a:effectLst>
                <a:cs typeface="B Badr" panose="00000400000000000000" pitchFamily="2" charset="-78"/>
              </a:rPr>
              <a:t>با </a:t>
            </a:r>
            <a:r>
              <a:rPr lang="fa-IR" sz="5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50800" dir="5400000" algn="ctr" rotWithShape="0">
                    <a:schemeClr val="accent5">
                      <a:lumMod val="40000"/>
                      <a:lumOff val="60000"/>
                    </a:schemeClr>
                  </a:outerShdw>
                </a:effectLst>
                <a:cs typeface="B Badr" panose="00000400000000000000" pitchFamily="2" charset="-78"/>
              </a:rPr>
              <a:t>تشکر</a:t>
            </a:r>
          </a:p>
          <a:p>
            <a:pPr algn="ctr" rtl="1"/>
            <a:r>
              <a:rPr lang="fa-IR" sz="5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50800" dir="5400000" algn="ctr" rotWithShape="0">
                    <a:schemeClr val="accent5">
                      <a:lumMod val="40000"/>
                      <a:lumOff val="60000"/>
                    </a:schemeClr>
                  </a:outerShdw>
                </a:effectLst>
                <a:cs typeface="B Badr" panose="00000400000000000000" pitchFamily="2" charset="-78"/>
              </a:rPr>
              <a:t> </a:t>
            </a:r>
            <a:r>
              <a:rPr lang="fa-IR" sz="5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50800" dir="5400000" algn="ctr" rotWithShape="0">
                    <a:schemeClr val="accent5">
                      <a:lumMod val="40000"/>
                      <a:lumOff val="60000"/>
                    </a:schemeClr>
                  </a:outerShdw>
                </a:effectLst>
                <a:cs typeface="B Badr" panose="00000400000000000000" pitchFamily="2" charset="-78"/>
              </a:rPr>
              <a:t>از </a:t>
            </a:r>
            <a:endParaRPr lang="fa-IR" sz="5400" b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0000"/>
              </a:solidFill>
              <a:effectLst>
                <a:outerShdw blurRad="50800" dist="50800" dir="5400000" algn="ctr" rotWithShape="0">
                  <a:schemeClr val="accent5">
                    <a:lumMod val="40000"/>
                    <a:lumOff val="60000"/>
                  </a:schemeClr>
                </a:outerShdw>
              </a:effectLst>
              <a:cs typeface="B Badr" panose="00000400000000000000" pitchFamily="2" charset="-78"/>
            </a:endParaRPr>
          </a:p>
          <a:p>
            <a:pPr algn="ctr" rtl="1"/>
            <a:r>
              <a:rPr lang="fa-IR" sz="5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50800" dir="5400000" algn="ctr" rotWithShape="0">
                    <a:schemeClr val="accent5">
                      <a:lumMod val="40000"/>
                      <a:lumOff val="60000"/>
                    </a:schemeClr>
                  </a:outerShdw>
                </a:effectLst>
                <a:cs typeface="B Badr" panose="00000400000000000000" pitchFamily="2" charset="-78"/>
              </a:rPr>
              <a:t>توجه </a:t>
            </a:r>
            <a:r>
              <a:rPr lang="fa-IR" sz="5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50800" dir="5400000" algn="ctr" rotWithShape="0">
                    <a:schemeClr val="accent5">
                      <a:lumMod val="40000"/>
                      <a:lumOff val="60000"/>
                    </a:schemeClr>
                  </a:outerShdw>
                </a:effectLst>
                <a:cs typeface="B Badr" panose="00000400000000000000" pitchFamily="2" charset="-78"/>
              </a:rPr>
              <a:t>شما</a:t>
            </a:r>
            <a:endParaRPr lang="en-US" sz="5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0000"/>
              </a:solidFill>
              <a:effectLst>
                <a:outerShdw blurRad="50800" dist="50800" dir="5400000" algn="ctr" rotWithShape="0">
                  <a:schemeClr val="accent5">
                    <a:lumMod val="40000"/>
                    <a:lumOff val="60000"/>
                  </a:schemeClr>
                </a:outerShdw>
              </a:effectLst>
              <a:cs typeface="B Bad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6603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b="1" dirty="0">
                <a:solidFill>
                  <a:schemeClr val="accent1"/>
                </a:solidFill>
                <a:cs typeface="B Koodak" pitchFamily="2" charset="-78"/>
              </a:rPr>
              <a:t>شیوع </a:t>
            </a:r>
            <a:r>
              <a:rPr lang="fa-IR" b="1" dirty="0" smtClean="0">
                <a:solidFill>
                  <a:schemeClr val="accent1"/>
                </a:solidFill>
                <a:cs typeface="B Koodak" pitchFamily="2" charset="-78"/>
              </a:rPr>
              <a:t>اختلالات عملکرد </a:t>
            </a:r>
            <a:r>
              <a:rPr lang="fa-IR" b="1" dirty="0">
                <a:solidFill>
                  <a:schemeClr val="accent1"/>
                </a:solidFill>
                <a:cs typeface="B Koodak" pitchFamily="2" charset="-78"/>
              </a:rPr>
              <a:t>جنسی</a:t>
            </a:r>
            <a:endParaRPr lang="en-US" b="1" dirty="0">
              <a:solidFill>
                <a:schemeClr val="accent1"/>
              </a:solidFill>
              <a:cs typeface="B Kooda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اختلال عملکرد جنسی در زنان </a:t>
            </a:r>
            <a:r>
              <a:rPr lang="fa-IR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و مردان یک 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اختلال بسیار شایع است که منجر به دیسترس شخصی زیادی می شود و ممکن است بر کیفیت زندگی تأثیر داشته باشد.</a:t>
            </a:r>
          </a:p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در مطالعات انجام شده در ایالات متحده </a:t>
            </a:r>
            <a:r>
              <a:rPr lang="fa-IR" dirty="0" smtClean="0">
                <a:solidFill>
                  <a:srgbClr val="FF0000"/>
                </a:solidFill>
                <a:cs typeface="B Mitra" pitchFamily="2" charset="-78"/>
              </a:rPr>
              <a:t>51%</a:t>
            </a:r>
            <a:r>
              <a:rPr lang="fa-IR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زنان به این اختلالات مبتلا می باشند. مطالعه دیگری نشان داد که </a:t>
            </a:r>
            <a:r>
              <a:rPr lang="fa-IR" dirty="0">
                <a:solidFill>
                  <a:srgbClr val="FF0000"/>
                </a:solidFill>
                <a:cs typeface="B Mitra" pitchFamily="2" charset="-78"/>
              </a:rPr>
              <a:t>67%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زنان به برخی از انواع اختلالات عملکرد جنسی مبتلا هستند. </a:t>
            </a:r>
          </a:p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اخیراً یک بررسی کلی بر روی 1700 زن و 1500 مرد در سنین  59-18 سال نشان داد که اختلال عملکرد جنسی </a:t>
            </a:r>
            <a:r>
              <a:rPr lang="fa-IR" dirty="0">
                <a:solidFill>
                  <a:srgbClr val="FF0000"/>
                </a:solidFill>
                <a:cs typeface="B Mitra" pitchFamily="2" charset="-78"/>
              </a:rPr>
              <a:t>در زنان شایع تر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از مردان است (</a:t>
            </a:r>
            <a:r>
              <a:rPr lang="fa-IR" dirty="0">
                <a:solidFill>
                  <a:srgbClr val="FF0000"/>
                </a:solidFill>
                <a:cs typeface="B Mitra" pitchFamily="2" charset="-78"/>
              </a:rPr>
              <a:t>43 % 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در برابر 31 %).</a:t>
            </a:r>
          </a:p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مطالعه ای در ایران: </a:t>
            </a:r>
            <a:r>
              <a:rPr lang="fa-IR" dirty="0">
                <a:solidFill>
                  <a:srgbClr val="FF0000"/>
                </a:solidFill>
                <a:cs typeface="B Mitra" pitchFamily="2" charset="-78"/>
              </a:rPr>
              <a:t>50%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از درخواست های طلاق در ارتباط با مشکلات جنسی است.</a:t>
            </a:r>
          </a:p>
        </p:txBody>
      </p:sp>
    </p:spTree>
    <p:extLst>
      <p:ext uri="{BB962C8B-B14F-4D97-AF65-F5344CB8AC3E}">
        <p14:creationId xmlns:p14="http://schemas.microsoft.com/office/powerpoint/2010/main" val="201034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pPr algn="ctr" rtl="1"/>
            <a:r>
              <a:rPr lang="fa-IR" sz="4400" b="1" dirty="0">
                <a:solidFill>
                  <a:schemeClr val="accent1"/>
                </a:solidFill>
                <a:cs typeface="B Koodak" pitchFamily="2" charset="-78"/>
              </a:rPr>
              <a:t>هم ابتلایی اختلالات روان و اختلالات جنسی</a:t>
            </a:r>
            <a:endParaRPr lang="en-US" sz="4400" b="1" dirty="0">
              <a:solidFill>
                <a:schemeClr val="accent1"/>
              </a:solidFill>
              <a:cs typeface="B Kooda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شیوع </a:t>
            </a:r>
            <a:r>
              <a:rPr lang="fa-IR" sz="2400" u="sng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افسردگی و اضطراب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در مبتلایان به اختلالات جنسی بالا است.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واتسون: </a:t>
            </a:r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30% زنان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و 14% از مردانی که به کلینیک اختلالات جنسی مراجعه می کنند، دچار نوعی بیماری روانپزشکی هستند.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بک: در </a:t>
            </a:r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61%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افراد مبتلا به افسردگی شدید میل جنسی از بین می رود.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داروهای روان گردان مانند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SSRI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ها، نورولپتیک ها و آنتی سایکوتیک ها همراه با اختلال عملکرد جنسی در زنان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و مردان می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باشند. 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ابتلای هم زمان به اختلالات روانپزشکی باعث </a:t>
            </a:r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مراجعه دیرتر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بیماران و </a:t>
            </a:r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همکاری ضعیف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آنها در انجام توصیه های درمانی می شود و معمولا عدم توجه به مشکلات روان بیماران مبتلا به اختلالات جنسی باعث </a:t>
            </a:r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عدم درمان صحیح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آنها می شود.</a:t>
            </a:r>
          </a:p>
          <a:p>
            <a:pPr algn="r" rt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7223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pPr algn="ctr" rtl="1"/>
            <a:r>
              <a:rPr lang="fa-IR" sz="4400" b="1" dirty="0">
                <a:solidFill>
                  <a:schemeClr val="accent1"/>
                </a:solidFill>
                <a:cs typeface="B Koodak" pitchFamily="2" charset="-78"/>
              </a:rPr>
              <a:t>نوع رابطه اختلالات جنسی با اختلالات روان</a:t>
            </a:r>
            <a:endParaRPr lang="en-US" sz="4400" b="1" dirty="0">
              <a:solidFill>
                <a:schemeClr val="accent1"/>
              </a:solidFill>
              <a:cs typeface="B Kooda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89120"/>
          </a:xfrm>
        </p:spPr>
        <p:txBody>
          <a:bodyPr>
            <a:noAutofit/>
          </a:bodyPr>
          <a:lstStyle/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اختلال روان به عنوان </a:t>
            </a:r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عامل اولیه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و اتیولوژیک مشکلات جنسی: بسیاری از اختلالات روان (از جمله افسردگی، اضطراب، وسواس، سایکوز، اختلالات شخصیتی، ...) همراه با مشکلات جنسی بخصوص کاهش میل جنسی هستند.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مشکلات روان به عنوان </a:t>
            </a:r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عارضه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ابتلا به اختلال جنسی: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مثلاً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احساس ناامیدی در خانمی که نمی تواند به ارگاسم برسد.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مشکلات جنسی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ومشکلات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مربوط به روان به صورت </a:t>
            </a:r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هم زمان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وجوددارند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(comorbidity)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. مثل خانمی که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هم زمان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واژینیسموس و وسواس دارد.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مشکل جنسی به عنوان عارضه </a:t>
            </a:r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سوءمصرف مواد و الکل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: مثل فقدان میل جنسی در مصرف کنندگان اپیوم</a:t>
            </a:r>
            <a:endParaRPr lang="en-US" sz="2400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مشکل جنسی به عنوان عارضه مصرف </a:t>
            </a:r>
            <a:r>
              <a:rPr lang="fa-IR" sz="2400" dirty="0">
                <a:solidFill>
                  <a:srgbClr val="FF0000"/>
                </a:solidFill>
                <a:cs typeface="B Mitra" pitchFamily="2" charset="-78"/>
              </a:rPr>
              <a:t>داروهای روانپزشکی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: مثل آنورگاسمی در خانمی که داروهای ضد افسردگی مصرف می کند.</a:t>
            </a:r>
          </a:p>
        </p:txBody>
      </p:sp>
    </p:spTree>
    <p:extLst>
      <p:ext uri="{BB962C8B-B14F-4D97-AF65-F5344CB8AC3E}">
        <p14:creationId xmlns:p14="http://schemas.microsoft.com/office/powerpoint/2010/main" val="302281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pPr algn="ctr" rtl="1"/>
            <a:r>
              <a:rPr lang="fa-IR" sz="3600" b="1" dirty="0">
                <a:solidFill>
                  <a:schemeClr val="accent1"/>
                </a:solidFill>
                <a:cs typeface="B Koodak" pitchFamily="2" charset="-78"/>
              </a:rPr>
              <a:t>انواع اختلالات روان که همراه با مشکلات جنسی هستند</a:t>
            </a:r>
            <a:endParaRPr lang="en-US" sz="3600" b="1" dirty="0">
              <a:solidFill>
                <a:schemeClr val="accent1"/>
              </a:solidFill>
              <a:cs typeface="B Kooda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افسردگی ها: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کاهش میل جنسی در اکثر قریب به اتفاق بیماران دیده می شود. مهار ارگاسم و افزایش احساس درد هم ممکن است دیده شود.</a:t>
            </a:r>
          </a:p>
          <a:p>
            <a:pPr algn="r" rtl="1"/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اختلالات اضطرابی و فوبیاها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: کاهش میل جنسی، مهار ارگاسم، ترس از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رابطۀ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جنسی و واژینیسموس، درد موقع کوئیتوس</a:t>
            </a:r>
          </a:p>
          <a:p>
            <a:pPr algn="r" rtl="1"/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مانیا و هیپومانیا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: میل جنسی بالا، روابط فرازناشویی</a:t>
            </a:r>
          </a:p>
          <a:p>
            <a:pPr algn="r" rtl="1"/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اختلال وسواسی جبری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: میل جنسی کم، مهار ارگاسم، اجتناب از کوئیتوس بخاطر وسواس ها و اجبارها</a:t>
            </a:r>
          </a:p>
          <a:p>
            <a:pPr algn="r" rtl="1"/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اختلال انطباقی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: کاهش میل جنسی</a:t>
            </a:r>
          </a:p>
          <a:p>
            <a:pPr algn="r" rtl="1"/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سایکوزها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: عقاید هذیانی در ارتباط با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رابطۀ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جنسی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74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>
                <a:solidFill>
                  <a:schemeClr val="accent1"/>
                </a:solidFill>
                <a:cs typeface="B Koodak" pitchFamily="2" charset="-78"/>
              </a:rPr>
              <a:t>انواع اختلالات روان که همراه با مشکلات جنسی هستند</a:t>
            </a:r>
            <a:endParaRPr lang="en-US" sz="3600" b="1" dirty="0">
              <a:solidFill>
                <a:schemeClr val="accent1"/>
              </a:solidFill>
              <a:cs typeface="B Kooda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72000"/>
          </a:xfrm>
        </p:spPr>
        <p:txBody>
          <a:bodyPr>
            <a:norm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اختلال علامت جسمی 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(Somatic Symptom Disorder)</a:t>
            </a:r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:</a:t>
            </a:r>
            <a:endParaRPr lang="en-US" sz="2400" b="1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شکایت از یک یا چند علامت جسمی (از جمله آنورگاسمی یا درد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ناحیۀ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تناسلی یا درد موقع کوئیتوس) که ناراحت کننده بوده و منجر به گسیختگی قابل توجه زندگی روزانه می شود.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ممکن است همراه با هیچ گونه مشکل جسمی واقعی نباشد.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ممکن است همراه با یک مشکل جسمی واقعی (مثلا افتادگی رحم) باشد، ولی شکایت و نگرانی او خیلی بیشتر از حد انتظار است.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مراجعات پزشکی و اقدامات پاراکلینیک متعدد و مکرر داشته و درمان های مختلف دریافت می کنند، ولی شکایات آنها کماکان ادامه می یابد.</a:t>
            </a:r>
          </a:p>
          <a:p>
            <a:pPr algn="r" rtl="1"/>
            <a:endParaRPr lang="fa-IR" dirty="0">
              <a:cs typeface="B Nazanin" pitchFamily="2" charset="-78"/>
            </a:endParaRPr>
          </a:p>
          <a:p>
            <a:pPr algn="r" rtl="1"/>
            <a:endParaRPr lang="fa-IR" sz="2800" dirty="0" smtClean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96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>
                <a:solidFill>
                  <a:schemeClr val="accent1"/>
                </a:solidFill>
                <a:cs typeface="B Koodak" pitchFamily="2" charset="-78"/>
              </a:rPr>
              <a:t>انواع اختلالات روان که همراه با مشکلات جنسی هستند</a:t>
            </a:r>
            <a:endParaRPr lang="en-US" sz="3600" b="1" dirty="0">
              <a:solidFill>
                <a:schemeClr val="accent1"/>
              </a:solidFill>
              <a:cs typeface="B Kooda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اختلال اضطراب بیماری 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(Illness Anxiety Disorder)</a:t>
            </a:r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: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مشغله ذهنی همراه با اضطراب قابل توجه راجع به احتمال ابتلا به یک بیماری (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مثلاً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تنگی واژن یا سرطان رحم)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علائم جسمی وجود ندارد یا اینکه شدت آنها کم است.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اگر ابتلا به یک بیماری جسمی وجود دارد یا احتمال ابتلا به آن در آینده وجود دارد </a:t>
            </a: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مشغلۀ </a:t>
            </a:r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ذهنی مربوط به آن افراطی است.</a:t>
            </a:r>
          </a:p>
          <a:p>
            <a:pPr algn="r" rtl="1"/>
            <a:r>
              <a:rPr lang="fa-IR" sz="2400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ناراحتی فرد ناشی از علائم جسمی نیست، بلکه ماهیت خود بیماری است که باعث نگرانی فرد می شود.</a:t>
            </a:r>
            <a:endParaRPr lang="en-US" sz="2400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516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fa-IR" sz="4800" b="1" dirty="0">
                <a:solidFill>
                  <a:schemeClr val="accent1"/>
                </a:solidFill>
                <a:cs typeface="B Koodak" pitchFamily="2" charset="-78"/>
              </a:rPr>
              <a:t>عوارض روانی مشکلات جنسی</a:t>
            </a:r>
            <a:endParaRPr lang="en-US" sz="4800" b="1" dirty="0">
              <a:solidFill>
                <a:schemeClr val="accent1"/>
              </a:solidFill>
              <a:cs typeface="B Koodak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اضطراب، افسردگي، بي حوصلگي</a:t>
            </a:r>
          </a:p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عدم لذت از زندگي، احساس بي كفايتي</a:t>
            </a:r>
          </a:p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كاهش اعتماد به نفس، احساس سردرگمي</a:t>
            </a:r>
          </a:p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تحريك پذيري، پرخاشگري</a:t>
            </a:r>
          </a:p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پرهيز از فعاليت جنسي يا تشديد آن</a:t>
            </a:r>
          </a:p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اختلال در احساس هويت </a:t>
            </a:r>
            <a:r>
              <a:rPr lang="fa-IR" dirty="0" smtClean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زنانگي یا مردانگی</a:t>
            </a:r>
            <a:endParaRPr lang="fa-IR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اختلال در روابط زناشويي</a:t>
            </a:r>
          </a:p>
          <a:p>
            <a:pPr algn="r" rtl="1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Mitra" pitchFamily="2" charset="-78"/>
              </a:rPr>
              <a:t> اختلال در روابط با افراد ديگر </a:t>
            </a:r>
            <a:endParaRPr lang="en-US" dirty="0">
              <a:solidFill>
                <a:schemeClr val="accent3">
                  <a:lumMod val="50000"/>
                </a:schemeClr>
              </a:solidFill>
              <a:cs typeface="B Mitra" pitchFamily="2" charset="-78"/>
            </a:endParaRPr>
          </a:p>
        </p:txBody>
      </p:sp>
      <p:sp>
        <p:nvSpPr>
          <p:cNvPr id="4" name="Content Placeholder 2"/>
          <p:cNvSpPr>
            <a:spLocks noGrp="1"/>
          </p:cNvSpPr>
          <p:nvPr/>
        </p:nvSpPr>
        <p:spPr>
          <a:xfrm>
            <a:off x="457200" y="785019"/>
            <a:ext cx="8229600" cy="5287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5" name="Picture 4" descr="C:\Documents and Settings\nasehi\Desktop\sexual health\ED\erectiledysfunction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0610" y="1524000"/>
            <a:ext cx="2734556" cy="2089201"/>
          </a:xfrm>
          <a:prstGeom prst="rect">
            <a:avLst/>
          </a:prstGeom>
          <a:noFill/>
        </p:spPr>
      </p:pic>
      <p:pic>
        <p:nvPicPr>
          <p:cNvPr id="6" name="Picture 4" descr="C:\Users\nasehi.IRCS-IAST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88" y="4001128"/>
            <a:ext cx="3175000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828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61291227365014408DB408F06935BE5A" ma:contentTypeVersion="0" ma:contentTypeDescription="یک سند جدید ایجاد کنید." ma:contentTypeScope="" ma:versionID="2c04acd5306ef1f42577664d3e60c203">
  <xsd:schema xmlns:xsd="http://www.w3.org/2001/XMLSchema" xmlns:xs="http://www.w3.org/2001/XMLSchema" xmlns:p="http://schemas.microsoft.com/office/2006/metadata/properties" xmlns:ns2="1047730d-92e1-4018-9084-d932fd3a7f58" targetNamespace="http://schemas.microsoft.com/office/2006/metadata/properties" ma:root="true" ma:fieldsID="54a7b0c75f937540823eed961d665b27" ns2:_="">
    <xsd:import namespace="1047730d-92e1-4018-9084-d932fd3a7f5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47730d-92e1-4018-9084-d932fd3a7f5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9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حفظ شناسه" ma:description="نگهداری شناسه در حین افزودن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1047730d-92e1-4018-9084-d932fd3a7f58">5NN7CDR5NKU2-772-8</_dlc_DocId>
    <_dlc_DocIdUrl xmlns="1047730d-92e1-4018-9084-d932fd3a7f58">
      <Url>http://www.health.gov.ir/family/YHO/_layouts/DocIdRedir.aspx?ID=5NN7CDR5NKU2-772-8</Url>
      <Description>5NN7CDR5NKU2-772-8</Description>
    </_dlc_DocIdUrl>
  </documentManagement>
</p:properties>
</file>

<file path=customXml/itemProps1.xml><?xml version="1.0" encoding="utf-8"?>
<ds:datastoreItem xmlns:ds="http://schemas.openxmlformats.org/officeDocument/2006/customXml" ds:itemID="{D69C7FFD-E628-4E35-A9B4-C454566324B5}"/>
</file>

<file path=customXml/itemProps2.xml><?xml version="1.0" encoding="utf-8"?>
<ds:datastoreItem xmlns:ds="http://schemas.openxmlformats.org/officeDocument/2006/customXml" ds:itemID="{E30B7DB3-934E-406D-801C-1BCAA0DE950A}"/>
</file>

<file path=customXml/itemProps3.xml><?xml version="1.0" encoding="utf-8"?>
<ds:datastoreItem xmlns:ds="http://schemas.openxmlformats.org/officeDocument/2006/customXml" ds:itemID="{6AA43E1F-E500-46AD-887C-D49CC71AAFB1}"/>
</file>

<file path=customXml/itemProps4.xml><?xml version="1.0" encoding="utf-8"?>
<ds:datastoreItem xmlns:ds="http://schemas.openxmlformats.org/officeDocument/2006/customXml" ds:itemID="{4F65115E-5EEF-4546-B03F-0E025B34F39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1195</TotalTime>
  <Words>2154</Words>
  <Application>Microsoft Office PowerPoint</Application>
  <PresentationFormat>On-screen Show (4:3)</PresentationFormat>
  <Paragraphs>189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Flow</vt:lpstr>
      <vt:lpstr>PowerPoint Presentation</vt:lpstr>
      <vt:lpstr>اختلالات عملکرد جنسی جنبه های روانشناختی و روانپزشکی</vt:lpstr>
      <vt:lpstr>شیوع اختلالات عملکرد جنسی</vt:lpstr>
      <vt:lpstr>هم ابتلایی اختلالات روان و اختلالات جنسی</vt:lpstr>
      <vt:lpstr>نوع رابطه اختلالات جنسی با اختلالات روان</vt:lpstr>
      <vt:lpstr>انواع اختلالات روان که همراه با مشکلات جنسی هستند</vt:lpstr>
      <vt:lpstr>انواع اختلالات روان که همراه با مشکلات جنسی هستند</vt:lpstr>
      <vt:lpstr>انواع اختلالات روان که همراه با مشکلات جنسی هستند</vt:lpstr>
      <vt:lpstr>عوارض روانی مشکلات جنسی</vt:lpstr>
      <vt:lpstr>PowerPoint Presentation</vt:lpstr>
      <vt:lpstr>انواع کژکاری های جنسی بر اساس طبقه بندی DSM-5</vt:lpstr>
      <vt:lpstr>کژکاری های جنسی بر اساس طبقه بندی DSM-5</vt:lpstr>
      <vt:lpstr>زیر گروه های کژکاری های جنسی بر اساس DSM-5</vt:lpstr>
      <vt:lpstr>زیر گروه های کژکاری های جنسی بر اساس DSM-5</vt:lpstr>
      <vt:lpstr>زیر گروه های کژکاری های جنسی بر اساس DSM-5</vt:lpstr>
      <vt:lpstr>PowerPoint Presentation</vt:lpstr>
      <vt:lpstr>اتيولوژی کژکاری های جنسی</vt:lpstr>
      <vt:lpstr>موارد زیر به نفع سایکوژن بودن کژکاری است تا ارگانیگ:</vt:lpstr>
      <vt:lpstr>PowerPoint Presentation</vt:lpstr>
      <vt:lpstr>1. انزال تأخیری      Delayed Ejaculation</vt:lpstr>
      <vt:lpstr>2. اختلال نعوظ           Erectile Disorder</vt:lpstr>
      <vt:lpstr>3. اختلال ارگاسمی زنان          Female Orgasmic D.</vt:lpstr>
      <vt:lpstr>4. اختلال میل/برانگیختگی جنسی زنان   Female Sexual Interest/ Arousal D.</vt:lpstr>
      <vt:lpstr>PowerPoint Presentation</vt:lpstr>
      <vt:lpstr>5. اختلال درد تناسلی لگنی/دخول Genito-Pelvic Pain/Penetration D.</vt:lpstr>
      <vt:lpstr>6. اختلال کمبود میل جنسی مردان Male Hypoactive Sexual Desire Disorder</vt:lpstr>
      <vt:lpstr>7. انزال زودرس  Premature (Early) Ejaculation</vt:lpstr>
      <vt:lpstr>PowerPoint Presentation</vt:lpstr>
      <vt:lpstr>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اختلالات عملکرد جنسی (کژکاری های جنسی)</dc:title>
  <dc:creator>nasehi</dc:creator>
  <cp:lastModifiedBy>nasehi</cp:lastModifiedBy>
  <cp:revision>94</cp:revision>
  <cp:lastPrinted>2018-10-09T09:38:00Z</cp:lastPrinted>
  <dcterms:created xsi:type="dcterms:W3CDTF">2006-08-16T00:00:00Z</dcterms:created>
  <dcterms:modified xsi:type="dcterms:W3CDTF">2019-01-30T06:29:26Z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0x01010061291227365014408DB408F06935BE5A</vt:lpwstr>
  </property>
  <property fmtid="{D5CDD505-2E9C-101B-9397-08002B2CF9AE}" pid="3" name="_dlc_DocIdItemGuid">
    <vt:lpwstr>f613ee12-463d-4f1f-bfce-514513795ec9</vt:lpwstr>
  </property>
</Properties>
</file>